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6" r:id="rId7"/>
    <p:sldId id="267" r:id="rId8"/>
    <p:sldId id="325" r:id="rId9"/>
    <p:sldId id="276" r:id="rId10"/>
    <p:sldId id="282" r:id="rId11"/>
    <p:sldId id="281" r:id="rId12"/>
    <p:sldId id="283" r:id="rId13"/>
    <p:sldId id="280" r:id="rId14"/>
    <p:sldId id="330" r:id="rId15"/>
    <p:sldId id="331" r:id="rId16"/>
    <p:sldId id="333" r:id="rId17"/>
    <p:sldId id="279" r:id="rId18"/>
    <p:sldId id="327" r:id="rId19"/>
    <p:sldId id="291" r:id="rId20"/>
    <p:sldId id="290" r:id="rId21"/>
    <p:sldId id="289" r:id="rId22"/>
    <p:sldId id="288" r:id="rId23"/>
    <p:sldId id="292" r:id="rId24"/>
    <p:sldId id="329" r:id="rId25"/>
    <p:sldId id="287" r:id="rId26"/>
    <p:sldId id="284" r:id="rId27"/>
    <p:sldId id="300" r:id="rId28"/>
    <p:sldId id="299" r:id="rId29"/>
    <p:sldId id="298" r:id="rId30"/>
    <p:sldId id="297" r:id="rId31"/>
    <p:sldId id="296" r:id="rId32"/>
    <p:sldId id="295" r:id="rId33"/>
    <p:sldId id="294" r:id="rId34"/>
    <p:sldId id="293" r:id="rId35"/>
    <p:sldId id="307" r:id="rId36"/>
    <p:sldId id="305" r:id="rId37"/>
    <p:sldId id="304" r:id="rId38"/>
    <p:sldId id="312" r:id="rId39"/>
    <p:sldId id="311" r:id="rId40"/>
    <p:sldId id="310" r:id="rId41"/>
    <p:sldId id="309" r:id="rId42"/>
    <p:sldId id="308" r:id="rId43"/>
    <p:sldId id="303" r:id="rId44"/>
    <p:sldId id="318" r:id="rId45"/>
    <p:sldId id="316" r:id="rId46"/>
    <p:sldId id="334" r:id="rId47"/>
    <p:sldId id="31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3A"/>
    <a:srgbClr val="13223D"/>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726C-7853-4B2A-BFC2-68737F50F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F83CB-7AA8-4973-8583-244AB2B06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8C995-5280-4790-9502-16566635D271}"/>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507803BD-7C59-4285-86E5-8494D3F3B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88691-1364-457B-A8EC-FB562CEEFAE6}"/>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40237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58EC-F9EF-4CD7-B841-1E6568D8E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A4BCF-6361-4DC0-93BB-4B962536C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92826-E3D8-4107-B0C8-751B806A587C}"/>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5A35E283-9D70-42CE-85C4-7D89D519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02192-387A-47CC-90DF-37F585713878}"/>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237646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4876A-D8C9-4BC7-86EA-BCFF0BF59E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76B21-4CDC-470B-833C-612408DE80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16DBE-9653-4999-8066-1190F20B843D}"/>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D60A9117-3869-44F8-A028-E12F8E5BA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78A8B-CB87-4743-9092-FCF23323C2A2}"/>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136429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BDEF-CCFF-43F8-8181-C999D0281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6FC38-E729-4AB7-A9C0-F9675A4AC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F106A-65B5-47DA-B5D2-9CC970CB67BC}"/>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610BE650-9674-4DB1-8ED9-CACF75E86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99BCC-4A6E-4D80-8669-3B3BF2A2BDA7}"/>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190479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2E53-2468-4073-A2DA-E9B460BCA6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A8ED05-9667-47AF-B1DC-FE4025753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E17CB-5F4C-488F-8016-78C9CC0B8F5B}"/>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DFA7F599-339C-4956-8822-9C21350AD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38C45-5449-4037-863E-09055CA82C07}"/>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230062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1560-7F51-49E4-AC99-5DC4B065D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81507-077C-4D2A-9523-C839EB2DA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7CA58-2EA6-49A6-931D-A3C8F8A82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26945-AA92-49E9-B010-F49F3D483317}"/>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6" name="Footer Placeholder 5">
            <a:extLst>
              <a:ext uri="{FF2B5EF4-FFF2-40B4-BE49-F238E27FC236}">
                <a16:creationId xmlns:a16="http://schemas.microsoft.com/office/drawing/2014/main" id="{0F5B7E45-EF25-41E5-9F48-C7774B520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BF04D-5AB9-4CA4-BDCE-0373929D3544}"/>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115013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AF9-9FE9-4FE4-8F4E-C82D715113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68BA5-3667-4658-AB9E-BFD22E4CE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08EA0-D54F-4EAB-AB8B-70E440609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12C79B-5265-4CF1-BF2B-2367D1912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B7EE5-3018-4D03-A61D-0BB5876B9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D012AE-54D4-468B-9C41-CC8ACD988503}"/>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8" name="Footer Placeholder 7">
            <a:extLst>
              <a:ext uri="{FF2B5EF4-FFF2-40B4-BE49-F238E27FC236}">
                <a16:creationId xmlns:a16="http://schemas.microsoft.com/office/drawing/2014/main" id="{A4EB6518-AFF3-4BE3-8C42-C08F7DDD6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CF870-82A6-4002-A2E1-59A507916A9A}"/>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201957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548F-8EDC-428E-82C7-37C1E4F49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D16EAB-A17E-469E-9C3B-8E7E63B692C3}"/>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4" name="Footer Placeholder 3">
            <a:extLst>
              <a:ext uri="{FF2B5EF4-FFF2-40B4-BE49-F238E27FC236}">
                <a16:creationId xmlns:a16="http://schemas.microsoft.com/office/drawing/2014/main" id="{622C2361-53A2-4CF6-84A2-F6A28AC640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FA217E-54F5-4AB9-BB4B-928AC55852BA}"/>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213165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A6DC1-91DE-41FB-AAA2-58728DF3D302}"/>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3" name="Footer Placeholder 2">
            <a:extLst>
              <a:ext uri="{FF2B5EF4-FFF2-40B4-BE49-F238E27FC236}">
                <a16:creationId xmlns:a16="http://schemas.microsoft.com/office/drawing/2014/main" id="{1C6CCDAD-F6F2-4CE2-A736-6256A4640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37FD5-F4AC-4B51-8F7D-D11DB6316F28}"/>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125194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F3E4-B5DC-4143-9086-AEFED9AB8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3DF94-88FF-418F-AEF1-B15277ADE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141AD-2146-49DD-82AE-6A43F45D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033FF-3C29-4BA6-8598-46B4B65DCF07}"/>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6" name="Footer Placeholder 5">
            <a:extLst>
              <a:ext uri="{FF2B5EF4-FFF2-40B4-BE49-F238E27FC236}">
                <a16:creationId xmlns:a16="http://schemas.microsoft.com/office/drawing/2014/main" id="{116E1F54-D06D-4F58-ACDA-EE7B8159D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3EF80-53E8-4D5E-8D38-2F39B2048FCD}"/>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340489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1386-EF5B-4F60-BC32-1DD1EAADF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EB1ECD-B830-4ABD-AAF5-65C777DCC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6C7A0-C9B0-4CC1-AEAD-C855A524D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FE6B6-0905-4E6A-8152-6816E145F4DE}"/>
              </a:ext>
            </a:extLst>
          </p:cNvPr>
          <p:cNvSpPr>
            <a:spLocks noGrp="1"/>
          </p:cNvSpPr>
          <p:nvPr>
            <p:ph type="dt" sz="half" idx="10"/>
          </p:nvPr>
        </p:nvSpPr>
        <p:spPr/>
        <p:txBody>
          <a:bodyPr/>
          <a:lstStyle/>
          <a:p>
            <a:fld id="{1CECF39B-1FF4-4731-8422-5FBBE12723F6}" type="datetimeFigureOut">
              <a:rPr lang="en-US" smtClean="0"/>
              <a:t>6/7/2026</a:t>
            </a:fld>
            <a:endParaRPr lang="en-US"/>
          </a:p>
        </p:txBody>
      </p:sp>
      <p:sp>
        <p:nvSpPr>
          <p:cNvPr id="6" name="Footer Placeholder 5">
            <a:extLst>
              <a:ext uri="{FF2B5EF4-FFF2-40B4-BE49-F238E27FC236}">
                <a16:creationId xmlns:a16="http://schemas.microsoft.com/office/drawing/2014/main" id="{BD551092-3825-4B81-8D45-D1D965A07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59F22-FC7C-4748-9C84-56FA0CC7BA2B}"/>
              </a:ext>
            </a:extLst>
          </p:cNvPr>
          <p:cNvSpPr>
            <a:spLocks noGrp="1"/>
          </p:cNvSpPr>
          <p:nvPr>
            <p:ph type="sldNum" sz="quarter" idx="12"/>
          </p:nvPr>
        </p:nvSpPr>
        <p:spPr/>
        <p:txBody>
          <a:bodyPr/>
          <a:lstStyle/>
          <a:p>
            <a:fld id="{94066C23-299F-4BE0-B6C9-305BCEE93997}" type="slidenum">
              <a:rPr lang="en-US" smtClean="0"/>
              <a:t>‹#›</a:t>
            </a:fld>
            <a:endParaRPr lang="en-US"/>
          </a:p>
        </p:txBody>
      </p:sp>
    </p:spTree>
    <p:extLst>
      <p:ext uri="{BB962C8B-B14F-4D97-AF65-F5344CB8AC3E}">
        <p14:creationId xmlns:p14="http://schemas.microsoft.com/office/powerpoint/2010/main" val="265274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B7E3C-7E73-409F-9958-1C0BB76C2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01777-D4EB-4189-89DE-3058576C9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7A23-5A3B-44F0-93ED-5DD6EB710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CF39B-1FF4-4731-8422-5FBBE12723F6}" type="datetimeFigureOut">
              <a:rPr lang="en-US" smtClean="0"/>
              <a:t>6/7/2026</a:t>
            </a:fld>
            <a:endParaRPr lang="en-US"/>
          </a:p>
        </p:txBody>
      </p:sp>
      <p:sp>
        <p:nvSpPr>
          <p:cNvPr id="5" name="Footer Placeholder 4">
            <a:extLst>
              <a:ext uri="{FF2B5EF4-FFF2-40B4-BE49-F238E27FC236}">
                <a16:creationId xmlns:a16="http://schemas.microsoft.com/office/drawing/2014/main" id="{BBFBCDE6-4C58-4A7C-965C-0977C7BF0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38B22-ABAD-4452-B99E-DB6B2DF1B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66C23-299F-4BE0-B6C9-305BCEE93997}" type="slidenum">
              <a:rPr lang="en-US" smtClean="0"/>
              <a:t>‹#›</a:t>
            </a:fld>
            <a:endParaRPr lang="en-US"/>
          </a:p>
        </p:txBody>
      </p:sp>
    </p:spTree>
    <p:extLst>
      <p:ext uri="{BB962C8B-B14F-4D97-AF65-F5344CB8AC3E}">
        <p14:creationId xmlns:p14="http://schemas.microsoft.com/office/powerpoint/2010/main" val="423373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ay.google.com/store/apps/details?id=com.littleleaguerulebook" TargetMode="External"/><Relationship Id="rId2" Type="http://schemas.openxmlformats.org/officeDocument/2006/relationships/hyperlink" Target="https://apps.apple.com/us/app/little-league-rulebook/id1464594539?ls=1"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littleleague.org/playing-rules/little-league-rulebook-app/"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4B4EE6-25AD-4CC2-BECD-670D617EE360}"/>
              </a:ext>
            </a:extLst>
          </p:cNvPr>
          <p:cNvSpPr>
            <a:spLocks noGrp="1"/>
          </p:cNvSpPr>
          <p:nvPr>
            <p:ph type="subTitle" idx="1"/>
          </p:nvPr>
        </p:nvSpPr>
        <p:spPr>
          <a:xfrm>
            <a:off x="285866" y="247886"/>
            <a:ext cx="11196219" cy="1655762"/>
          </a:xfrm>
        </p:spPr>
        <p:txBody>
          <a:bodyPr vert="horz" lIns="91440" tIns="45720" rIns="91440" bIns="45720" rtlCol="0" anchor="t">
            <a:normAutofit/>
          </a:bodyPr>
          <a:lstStyle/>
          <a:p>
            <a:r>
              <a:rPr lang="en-US" sz="4400" b="1" dirty="0">
                <a:solidFill>
                  <a:schemeClr val="bg1"/>
                </a:solidFill>
              </a:rPr>
              <a:t>Oregon D7 Managers and Coaches Meeting</a:t>
            </a:r>
          </a:p>
          <a:p>
            <a:r>
              <a:rPr lang="en-US" sz="4800" b="1" dirty="0">
                <a:solidFill>
                  <a:schemeClr val="bg1"/>
                </a:solidFill>
              </a:rPr>
              <a:t>2026 </a:t>
            </a:r>
            <a:endParaRPr lang="en-US" sz="4800" b="1" dirty="0">
              <a:solidFill>
                <a:schemeClr val="bg1"/>
              </a:solidFill>
              <a:ea typeface="Calibri"/>
              <a:cs typeface="Calibri"/>
            </a:endParaRPr>
          </a:p>
        </p:txBody>
      </p:sp>
      <p:pic>
        <p:nvPicPr>
          <p:cNvPr id="1026" name="Picture 2" descr="Brownsburg Little League off to hot start in pool play of state tournament">
            <a:extLst>
              <a:ext uri="{FF2B5EF4-FFF2-40B4-BE49-F238E27FC236}">
                <a16:creationId xmlns:a16="http://schemas.microsoft.com/office/drawing/2014/main" id="{1C966C1B-0091-484F-839B-A77589EAF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80" y="2015386"/>
            <a:ext cx="4468877" cy="35786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5F75B32-6481-43EF-9CF6-8D73AD56E42A}"/>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87B9CD-9C46-44D0-8DD0-6DEA5CF36032}"/>
              </a:ext>
            </a:extLst>
          </p:cNvPr>
          <p:cNvPicPr/>
          <p:nvPr/>
        </p:nvPicPr>
        <p:blipFill>
          <a:blip r:embed="rId3"/>
          <a:stretch>
            <a:fillRect/>
          </a:stretch>
        </p:blipFill>
        <p:spPr>
          <a:xfrm>
            <a:off x="911402" y="1903648"/>
            <a:ext cx="3444288" cy="3690400"/>
          </a:xfrm>
          <a:prstGeom prst="rect">
            <a:avLst/>
          </a:prstGeom>
        </p:spPr>
      </p:pic>
    </p:spTree>
    <p:extLst>
      <p:ext uri="{BB962C8B-B14F-4D97-AF65-F5344CB8AC3E}">
        <p14:creationId xmlns:p14="http://schemas.microsoft.com/office/powerpoint/2010/main" val="172403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dirty="0">
                <a:solidFill>
                  <a:schemeClr val="bg1"/>
                </a:solidFill>
              </a:rPr>
              <a:t> </a:t>
            </a:r>
          </a:p>
        </p:txBody>
      </p:sp>
      <p:sp>
        <p:nvSpPr>
          <p:cNvPr id="3" name="Content Placeholder 2"/>
          <p:cNvSpPr>
            <a:spLocks noGrp="1"/>
          </p:cNvSpPr>
          <p:nvPr>
            <p:ph idx="1"/>
          </p:nvPr>
        </p:nvSpPr>
        <p:spPr>
          <a:xfrm>
            <a:off x="535757" y="1395167"/>
            <a:ext cx="10916238" cy="3979178"/>
          </a:xfrm>
        </p:spPr>
        <p:txBody>
          <a:bodyPr vert="horz" lIns="91440" tIns="45720" rIns="91440" bIns="45720" rtlCol="0" anchor="t">
            <a:normAutofit/>
          </a:bodyPr>
          <a:lstStyle/>
          <a:p>
            <a:r>
              <a:rPr lang="en-US" sz="3200" dirty="0">
                <a:solidFill>
                  <a:schemeClr val="bg1">
                    <a:lumMod val="95000"/>
                  </a:schemeClr>
                </a:solidFill>
              </a:rPr>
              <a:t>Hydrate</a:t>
            </a:r>
          </a:p>
          <a:p>
            <a:endParaRPr lang="en-US" sz="1600" dirty="0">
              <a:solidFill>
                <a:schemeClr val="bg1">
                  <a:lumMod val="95000"/>
                </a:schemeClr>
              </a:solidFill>
            </a:endParaRPr>
          </a:p>
          <a:p>
            <a:r>
              <a:rPr lang="en-US" sz="3200" dirty="0">
                <a:solidFill>
                  <a:schemeClr val="bg1">
                    <a:lumMod val="95000"/>
                  </a:schemeClr>
                </a:solidFill>
              </a:rPr>
              <a:t>First Aid Station</a:t>
            </a:r>
          </a:p>
          <a:p>
            <a:pPr lvl="1"/>
            <a:r>
              <a:rPr lang="en-US" sz="2800" dirty="0">
                <a:solidFill>
                  <a:schemeClr val="bg1">
                    <a:lumMod val="95000"/>
                  </a:schemeClr>
                </a:solidFill>
              </a:rPr>
              <a:t>Baseball – Scorekeeper’s Tent</a:t>
            </a:r>
          </a:p>
          <a:p>
            <a:pPr lvl="1"/>
            <a:r>
              <a:rPr lang="en-US" sz="2800" dirty="0">
                <a:solidFill>
                  <a:schemeClr val="bg1">
                    <a:lumMod val="95000"/>
                  </a:schemeClr>
                </a:solidFill>
              </a:rPr>
              <a:t>Softball – Scorekeeper’s Tent</a:t>
            </a:r>
          </a:p>
          <a:p>
            <a:pPr lvl="1"/>
            <a:endParaRPr lang="en-US" sz="1600" dirty="0">
              <a:solidFill>
                <a:schemeClr val="bg1">
                  <a:lumMod val="95000"/>
                </a:schemeClr>
              </a:solidFill>
            </a:endParaRPr>
          </a:p>
          <a:p>
            <a:r>
              <a:rPr lang="en-US" sz="3200" dirty="0">
                <a:solidFill>
                  <a:schemeClr val="bg1">
                    <a:lumMod val="95000"/>
                  </a:schemeClr>
                </a:solidFill>
              </a:rPr>
              <a:t>Report issues to D7 or Little League Staff</a:t>
            </a:r>
            <a:endParaRPr lang="en-US" sz="3200" dirty="0">
              <a:solidFill>
                <a:schemeClr val="bg1">
                  <a:lumMod val="95000"/>
                </a:schemeClr>
              </a:solidFill>
              <a:ea typeface="Calibri"/>
              <a:cs typeface="Calibri"/>
            </a:endParaRPr>
          </a:p>
          <a:p>
            <a:pPr marL="0" indent="0">
              <a:buNone/>
            </a:pPr>
            <a:endParaRPr lang="en-US" sz="1400" b="1" dirty="0">
              <a:solidFill>
                <a:srgbClr val="FF0000"/>
              </a:solidFill>
            </a:endParaRPr>
          </a:p>
          <a:p>
            <a:pPr marL="0" indent="0" algn="ctr">
              <a:buNone/>
            </a:pPr>
            <a:endParaRPr lang="en-US" sz="3600" b="1" dirty="0">
              <a:solidFill>
                <a:srgbClr val="FF0000"/>
              </a:solidFill>
              <a:ea typeface="Calibri"/>
              <a:cs typeface="Calibri"/>
            </a:endParaRP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4480376C-F168-4BBB-80FC-FA1820417CB0}"/>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1"/>
                </a:solidFill>
              </a:rPr>
              <a:t>Safety</a:t>
            </a:r>
          </a:p>
        </p:txBody>
      </p:sp>
      <p:pic>
        <p:nvPicPr>
          <p:cNvPr id="9" name="Picture 8">
            <a:extLst>
              <a:ext uri="{FF2B5EF4-FFF2-40B4-BE49-F238E27FC236}">
                <a16:creationId xmlns:a16="http://schemas.microsoft.com/office/drawing/2014/main" id="{F0B8A4DF-F0CB-40B5-ACC5-C99A5D13C05D}"/>
              </a:ext>
            </a:extLst>
          </p:cNvPr>
          <p:cNvPicPr/>
          <p:nvPr/>
        </p:nvPicPr>
        <p:blipFill>
          <a:blip r:embed="rId2"/>
          <a:stretch>
            <a:fillRect/>
          </a:stretch>
        </p:blipFill>
        <p:spPr>
          <a:xfrm>
            <a:off x="5536329" y="5374344"/>
            <a:ext cx="1119341" cy="1176571"/>
          </a:xfrm>
          <a:prstGeom prst="rect">
            <a:avLst/>
          </a:prstGeom>
        </p:spPr>
      </p:pic>
    </p:spTree>
    <p:extLst>
      <p:ext uri="{BB962C8B-B14F-4D97-AF65-F5344CB8AC3E}">
        <p14:creationId xmlns:p14="http://schemas.microsoft.com/office/powerpoint/2010/main" val="75845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395166"/>
            <a:ext cx="10916238" cy="4182757"/>
          </a:xfrm>
        </p:spPr>
        <p:txBody>
          <a:bodyPr vert="horz" lIns="91440" tIns="45720" rIns="91440" bIns="45720" rtlCol="0" anchor="t">
            <a:normAutofit fontScale="62500" lnSpcReduction="20000"/>
          </a:bodyPr>
          <a:lstStyle/>
          <a:p>
            <a:pPr marL="285750" indent="-285750"/>
            <a:r>
              <a:rPr lang="en-US" b="1" dirty="0">
                <a:solidFill>
                  <a:schemeClr val="bg1">
                    <a:lumMod val="95000"/>
                  </a:schemeClr>
                </a:solidFill>
              </a:rPr>
              <a:t>Provided by D7</a:t>
            </a:r>
          </a:p>
          <a:p>
            <a:pPr marL="285750" indent="-285750"/>
            <a:endParaRPr lang="en-US" sz="1000" b="1" dirty="0"/>
          </a:p>
          <a:p>
            <a:pPr marL="285750" indent="-285750"/>
            <a:r>
              <a:rPr lang="en-US" b="1" dirty="0">
                <a:solidFill>
                  <a:srgbClr val="FF0000"/>
                </a:solidFill>
              </a:rPr>
              <a:t>Deliver  copy with Affidavit binder 1 hour prior to game</a:t>
            </a:r>
            <a:endParaRPr lang="en-US" b="1" dirty="0">
              <a:solidFill>
                <a:srgbClr val="FF0000"/>
              </a:solidFill>
              <a:ea typeface="Calibri"/>
              <a:cs typeface="Calibri"/>
            </a:endParaRPr>
          </a:p>
          <a:p>
            <a:pPr marL="285750" indent="-285750"/>
            <a:endParaRPr lang="en-US" sz="1000" b="1" dirty="0"/>
          </a:p>
          <a:p>
            <a:pPr marL="285750" indent="-285750"/>
            <a:r>
              <a:rPr lang="en-US" b="1" dirty="0">
                <a:solidFill>
                  <a:schemeClr val="bg1">
                    <a:lumMod val="95000"/>
                  </a:schemeClr>
                </a:solidFill>
                <a:ea typeface="Calibri"/>
                <a:cs typeface="Calibri"/>
              </a:rPr>
              <a:t>Umpires will get copies from scorekeeper</a:t>
            </a:r>
          </a:p>
          <a:p>
            <a:pPr marL="285750" indent="-285750"/>
            <a:endParaRPr lang="en-US" sz="1000" b="1" dirty="0">
              <a:solidFill>
                <a:schemeClr val="bg1">
                  <a:lumMod val="95000"/>
                </a:schemeClr>
              </a:solidFill>
            </a:endParaRPr>
          </a:p>
          <a:p>
            <a:pPr marL="285750" indent="-285750"/>
            <a:r>
              <a:rPr lang="en-US" b="1" dirty="0">
                <a:solidFill>
                  <a:schemeClr val="bg1">
                    <a:lumMod val="95000"/>
                  </a:schemeClr>
                </a:solidFill>
              </a:rPr>
              <a:t>Write hard so it shows up on all copies</a:t>
            </a:r>
          </a:p>
          <a:p>
            <a:pPr marL="285750" indent="-285750"/>
            <a:endParaRPr lang="en-US" sz="1000" b="1" dirty="0">
              <a:solidFill>
                <a:schemeClr val="bg1">
                  <a:lumMod val="95000"/>
                </a:schemeClr>
              </a:solidFill>
            </a:endParaRPr>
          </a:p>
          <a:p>
            <a:pPr marL="285750" indent="-285750"/>
            <a:r>
              <a:rPr lang="en-US" b="1" dirty="0">
                <a:solidFill>
                  <a:schemeClr val="bg1">
                    <a:lumMod val="95000"/>
                  </a:schemeClr>
                </a:solidFill>
              </a:rPr>
              <a:t>First initial, last name for all players</a:t>
            </a:r>
          </a:p>
          <a:p>
            <a:pPr marL="285750" indent="-285750"/>
            <a:endParaRPr lang="en-US" sz="1000" b="1" dirty="0">
              <a:solidFill>
                <a:schemeClr val="bg1">
                  <a:lumMod val="95000"/>
                </a:schemeClr>
              </a:solidFill>
            </a:endParaRPr>
          </a:p>
          <a:p>
            <a:pPr marL="285750" indent="-285750"/>
            <a:r>
              <a:rPr lang="en-US" b="1" dirty="0">
                <a:solidFill>
                  <a:schemeClr val="bg1">
                    <a:lumMod val="95000"/>
                  </a:schemeClr>
                </a:solidFill>
              </a:rPr>
              <a:t>Numbers and positions for all players</a:t>
            </a:r>
          </a:p>
          <a:p>
            <a:pPr marL="285750" indent="-285750"/>
            <a:endParaRPr lang="en-US" sz="1000" b="1" dirty="0">
              <a:solidFill>
                <a:schemeClr val="bg1">
                  <a:lumMod val="95000"/>
                </a:schemeClr>
              </a:solidFill>
            </a:endParaRPr>
          </a:p>
          <a:p>
            <a:pPr marL="285750" indent="-285750"/>
            <a:r>
              <a:rPr lang="en-US" b="1" dirty="0">
                <a:solidFill>
                  <a:schemeClr val="bg1">
                    <a:lumMod val="95000"/>
                  </a:schemeClr>
                </a:solidFill>
              </a:rPr>
              <a:t>When making substitutes, use player # and position</a:t>
            </a:r>
          </a:p>
          <a:p>
            <a:pPr marL="742950" lvl="1" indent="-285750"/>
            <a:r>
              <a:rPr lang="en-US" b="1" dirty="0">
                <a:solidFill>
                  <a:srgbClr val="FF0000"/>
                </a:solidFill>
              </a:rPr>
              <a:t>(#9 for #6 at pitcher; #23 is going in as catcher)</a:t>
            </a:r>
          </a:p>
          <a:p>
            <a:pPr marL="742950" lvl="1" indent="-285750"/>
            <a:endParaRPr lang="en-US" sz="1000" b="1" dirty="0">
              <a:solidFill>
                <a:srgbClr val="FF0000"/>
              </a:solidFill>
            </a:endParaRPr>
          </a:p>
          <a:p>
            <a:pPr marL="285750" indent="-285750"/>
            <a:r>
              <a:rPr lang="en-US" b="1" dirty="0">
                <a:solidFill>
                  <a:srgbClr val="FF0000"/>
                </a:solidFill>
              </a:rPr>
              <a:t>Report all DEFENSIVE substitutions at start of ½ inning, OFFENSIVE when they come to bat</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5213E9F2-BF6C-45D7-810C-5B19869291F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rPr>
              <a:t>Lineup card</a:t>
            </a:r>
          </a:p>
        </p:txBody>
      </p:sp>
      <p:pic>
        <p:nvPicPr>
          <p:cNvPr id="9" name="Picture 8">
            <a:extLst>
              <a:ext uri="{FF2B5EF4-FFF2-40B4-BE49-F238E27FC236}">
                <a16:creationId xmlns:a16="http://schemas.microsoft.com/office/drawing/2014/main" id="{66F45743-373A-4C0E-A03D-A1F7C3A77184}"/>
              </a:ext>
            </a:extLst>
          </p:cNvPr>
          <p:cNvPicPr>
            <a:picLocks noChangeAspect="1"/>
          </p:cNvPicPr>
          <p:nvPr/>
        </p:nvPicPr>
        <p:blipFill>
          <a:blip r:embed="rId2"/>
          <a:stretch>
            <a:fillRect/>
          </a:stretch>
        </p:blipFill>
        <p:spPr>
          <a:xfrm>
            <a:off x="9530503" y="1221556"/>
            <a:ext cx="1902117" cy="4182218"/>
          </a:xfrm>
          <a:prstGeom prst="rect">
            <a:avLst/>
          </a:prstGeom>
        </p:spPr>
      </p:pic>
      <p:pic>
        <p:nvPicPr>
          <p:cNvPr id="10" name="Picture 9">
            <a:extLst>
              <a:ext uri="{FF2B5EF4-FFF2-40B4-BE49-F238E27FC236}">
                <a16:creationId xmlns:a16="http://schemas.microsoft.com/office/drawing/2014/main" id="{2724CE75-F740-49A0-A5BE-D4EDF86543EA}"/>
              </a:ext>
            </a:extLst>
          </p:cNvPr>
          <p:cNvPicPr/>
          <p:nvPr/>
        </p:nvPicPr>
        <p:blipFill>
          <a:blip r:embed="rId3"/>
          <a:stretch>
            <a:fillRect/>
          </a:stretch>
        </p:blipFill>
        <p:spPr>
          <a:xfrm>
            <a:off x="5530044" y="5462834"/>
            <a:ext cx="1119341" cy="1176571"/>
          </a:xfrm>
          <a:prstGeom prst="rect">
            <a:avLst/>
          </a:prstGeom>
        </p:spPr>
      </p:pic>
    </p:spTree>
    <p:extLst>
      <p:ext uri="{BB962C8B-B14F-4D97-AF65-F5344CB8AC3E}">
        <p14:creationId xmlns:p14="http://schemas.microsoft.com/office/powerpoint/2010/main" val="271809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57" y="1923068"/>
            <a:ext cx="10916238" cy="3654855"/>
          </a:xfrm>
        </p:spPr>
        <p:txBody>
          <a:bodyPr/>
          <a:lstStyle/>
          <a:p>
            <a:pPr marL="0" lvl="0" indent="0" algn="ctr">
              <a:lnSpc>
                <a:spcPct val="100000"/>
              </a:lnSpc>
              <a:spcBef>
                <a:spcPct val="20000"/>
              </a:spcBef>
              <a:buNone/>
            </a:pPr>
            <a:r>
              <a:rPr lang="en-US" sz="8800" b="1">
                <a:solidFill>
                  <a:schemeClr val="bg1"/>
                </a:solidFill>
              </a:rPr>
              <a:t>Equipment</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838D5B-02AD-4836-A11B-9CA3A0C13856}"/>
              </a:ext>
            </a:extLst>
          </p:cNvPr>
          <p:cNvPicPr/>
          <p:nvPr/>
        </p:nvPicPr>
        <p:blipFill>
          <a:blip r:embed="rId2"/>
          <a:stretch>
            <a:fillRect/>
          </a:stretch>
        </p:blipFill>
        <p:spPr>
          <a:xfrm>
            <a:off x="5536329" y="4989637"/>
            <a:ext cx="1119341" cy="1176571"/>
          </a:xfrm>
          <a:prstGeom prst="rect">
            <a:avLst/>
          </a:prstGeom>
        </p:spPr>
      </p:pic>
    </p:spTree>
    <p:extLst>
      <p:ext uri="{BB962C8B-B14F-4D97-AF65-F5344CB8AC3E}">
        <p14:creationId xmlns:p14="http://schemas.microsoft.com/office/powerpoint/2010/main" val="382071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A5CA92C-BBFF-4C00-BCBE-9C95E6CE17AA}"/>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1"/>
                </a:solidFill>
              </a:rPr>
              <a:t>Equipment</a:t>
            </a:r>
          </a:p>
        </p:txBody>
      </p:sp>
      <p:sp>
        <p:nvSpPr>
          <p:cNvPr id="10" name="Content Placeholder 9">
            <a:extLst>
              <a:ext uri="{FF2B5EF4-FFF2-40B4-BE49-F238E27FC236}">
                <a16:creationId xmlns:a16="http://schemas.microsoft.com/office/drawing/2014/main" id="{4D830CEC-D9F3-4506-8455-FCFA6003684C}"/>
              </a:ext>
            </a:extLst>
          </p:cNvPr>
          <p:cNvSpPr>
            <a:spLocks noGrp="1"/>
          </p:cNvSpPr>
          <p:nvPr>
            <p:ph idx="1"/>
          </p:nvPr>
        </p:nvSpPr>
        <p:spPr/>
        <p:txBody>
          <a:bodyPr vert="horz" lIns="91440" tIns="45720" rIns="91440" bIns="45720" rtlCol="0" anchor="t">
            <a:normAutofit/>
          </a:bodyPr>
          <a:lstStyle/>
          <a:p>
            <a:pPr marL="342900" lvl="0" indent="-342900">
              <a:lnSpc>
                <a:spcPct val="100000"/>
              </a:lnSpc>
              <a:spcBef>
                <a:spcPct val="20000"/>
              </a:spcBef>
            </a:pPr>
            <a:r>
              <a:rPr lang="en-US" sz="3200" dirty="0">
                <a:solidFill>
                  <a:schemeClr val="bg1">
                    <a:lumMod val="95000"/>
                  </a:schemeClr>
                </a:solidFill>
              </a:rPr>
              <a:t>Managers are required to ensure equipment is safe and legal</a:t>
            </a:r>
          </a:p>
          <a:p>
            <a:pPr marL="342900" lvl="0" indent="-342900">
              <a:lnSpc>
                <a:spcPct val="100000"/>
              </a:lnSpc>
              <a:spcBef>
                <a:spcPct val="20000"/>
              </a:spcBef>
            </a:pPr>
            <a:endParaRPr lang="en-US" sz="1200" dirty="0">
              <a:solidFill>
                <a:schemeClr val="bg1">
                  <a:lumMod val="95000"/>
                </a:schemeClr>
              </a:solidFill>
            </a:endParaRPr>
          </a:p>
          <a:p>
            <a:pPr marL="342900" lvl="0" indent="-342900">
              <a:lnSpc>
                <a:spcPct val="100000"/>
              </a:lnSpc>
              <a:spcBef>
                <a:spcPct val="20000"/>
              </a:spcBef>
            </a:pPr>
            <a:r>
              <a:rPr lang="en-US" sz="3200" dirty="0">
                <a:solidFill>
                  <a:schemeClr val="bg1">
                    <a:lumMod val="95000"/>
                  </a:schemeClr>
                </a:solidFill>
              </a:rPr>
              <a:t>Check your equipment before you leave for the tournament</a:t>
            </a:r>
          </a:p>
          <a:p>
            <a:pPr marL="800100" lvl="1" indent="-342900">
              <a:lnSpc>
                <a:spcPct val="100000"/>
              </a:lnSpc>
              <a:spcBef>
                <a:spcPct val="20000"/>
              </a:spcBef>
            </a:pPr>
            <a:r>
              <a:rPr lang="en-US" sz="2800" dirty="0">
                <a:solidFill>
                  <a:schemeClr val="bg1">
                    <a:lumMod val="95000"/>
                  </a:schemeClr>
                </a:solidFill>
              </a:rPr>
              <a:t>Have players leave illegal equipment at home! </a:t>
            </a:r>
          </a:p>
          <a:p>
            <a:pPr marL="342900" lvl="0" indent="-342900">
              <a:lnSpc>
                <a:spcPct val="100000"/>
              </a:lnSpc>
              <a:spcBef>
                <a:spcPct val="20000"/>
              </a:spcBef>
            </a:pPr>
            <a:endParaRPr lang="en-US" sz="1200" dirty="0">
              <a:solidFill>
                <a:schemeClr val="bg1">
                  <a:lumMod val="95000"/>
                </a:schemeClr>
              </a:solidFill>
            </a:endParaRPr>
          </a:p>
          <a:p>
            <a:pPr marL="342900" indent="-342900">
              <a:lnSpc>
                <a:spcPct val="100000"/>
              </a:lnSpc>
              <a:spcBef>
                <a:spcPct val="20000"/>
              </a:spcBef>
            </a:pPr>
            <a:r>
              <a:rPr lang="en-US" sz="3200" dirty="0">
                <a:solidFill>
                  <a:schemeClr val="bg1">
                    <a:lumMod val="95000"/>
                  </a:schemeClr>
                </a:solidFill>
              </a:rPr>
              <a:t>Inspection </a:t>
            </a:r>
            <a:r>
              <a:rPr lang="en-US" sz="3200" dirty="0">
                <a:solidFill>
                  <a:srgbClr val="FF0000"/>
                </a:solidFill>
              </a:rPr>
              <a:t>30 min prior to </a:t>
            </a:r>
            <a:r>
              <a:rPr lang="en-US" sz="3200" u="sng" dirty="0">
                <a:solidFill>
                  <a:srgbClr val="FF0000"/>
                </a:solidFill>
              </a:rPr>
              <a:t>each</a:t>
            </a:r>
            <a:r>
              <a:rPr lang="en-US" sz="3200" dirty="0">
                <a:solidFill>
                  <a:srgbClr val="FF0000"/>
                </a:solidFill>
              </a:rPr>
              <a:t> game</a:t>
            </a:r>
          </a:p>
          <a:p>
            <a:endParaRPr lang="en-US" dirty="0"/>
          </a:p>
        </p:txBody>
      </p:sp>
      <p:pic>
        <p:nvPicPr>
          <p:cNvPr id="9" name="Picture 8">
            <a:extLst>
              <a:ext uri="{FF2B5EF4-FFF2-40B4-BE49-F238E27FC236}">
                <a16:creationId xmlns:a16="http://schemas.microsoft.com/office/drawing/2014/main" id="{CD42AEFA-2A69-45A4-AC68-8B15677A6DFC}"/>
              </a:ext>
            </a:extLst>
          </p:cNvPr>
          <p:cNvPicPr/>
          <p:nvPr/>
        </p:nvPicPr>
        <p:blipFill>
          <a:blip r:embed="rId2"/>
          <a:stretch>
            <a:fillRect/>
          </a:stretch>
        </p:blipFill>
        <p:spPr>
          <a:xfrm>
            <a:off x="5536329" y="5413449"/>
            <a:ext cx="1119341" cy="1176571"/>
          </a:xfrm>
          <a:prstGeom prst="rect">
            <a:avLst/>
          </a:prstGeom>
        </p:spPr>
      </p:pic>
    </p:spTree>
    <p:extLst>
      <p:ext uri="{BB962C8B-B14F-4D97-AF65-F5344CB8AC3E}">
        <p14:creationId xmlns:p14="http://schemas.microsoft.com/office/powerpoint/2010/main" val="19467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A5CA92C-BBFF-4C00-BCBE-9C95E6CE17AA}"/>
              </a:ext>
            </a:extLst>
          </p:cNvPr>
          <p:cNvSpPr txBox="1">
            <a:spLocks/>
          </p:cNvSpPr>
          <p:nvPr/>
        </p:nvSpPr>
        <p:spPr>
          <a:xfrm>
            <a:off x="683976" y="51974"/>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Eye Black</a:t>
            </a:r>
          </a:p>
        </p:txBody>
      </p:sp>
      <p:sp>
        <p:nvSpPr>
          <p:cNvPr id="10" name="Content Placeholder 9">
            <a:extLst>
              <a:ext uri="{FF2B5EF4-FFF2-40B4-BE49-F238E27FC236}">
                <a16:creationId xmlns:a16="http://schemas.microsoft.com/office/drawing/2014/main" id="{4D830CEC-D9F3-4506-8455-FCFA6003684C}"/>
              </a:ext>
            </a:extLst>
          </p:cNvPr>
          <p:cNvSpPr>
            <a:spLocks noGrp="1"/>
          </p:cNvSpPr>
          <p:nvPr>
            <p:ph idx="1"/>
          </p:nvPr>
        </p:nvSpPr>
        <p:spPr>
          <a:xfrm>
            <a:off x="762699" y="1300112"/>
            <a:ext cx="10515600" cy="1731307"/>
          </a:xfrm>
        </p:spPr>
        <p:txBody>
          <a:bodyPr>
            <a:normAutofit fontScale="77500" lnSpcReduction="20000"/>
          </a:bodyPr>
          <a:lstStyle/>
          <a:p>
            <a:pPr marL="342900" lvl="0" indent="-342900">
              <a:lnSpc>
                <a:spcPct val="100000"/>
              </a:lnSpc>
              <a:spcBef>
                <a:spcPct val="20000"/>
              </a:spcBef>
            </a:pPr>
            <a:r>
              <a:rPr lang="en-US" sz="3200">
                <a:solidFill>
                  <a:schemeClr val="bg1">
                    <a:lumMod val="95000"/>
                  </a:schemeClr>
                </a:solidFill>
              </a:rPr>
              <a:t>Single line under eye or single line sticker</a:t>
            </a:r>
            <a:endParaRPr lang="en-US" sz="1200">
              <a:solidFill>
                <a:schemeClr val="bg1">
                  <a:lumMod val="95000"/>
                </a:schemeClr>
              </a:solidFill>
            </a:endParaRPr>
          </a:p>
          <a:p>
            <a:pPr marL="342900" lvl="0" indent="-342900">
              <a:lnSpc>
                <a:spcPct val="100000"/>
              </a:lnSpc>
              <a:spcBef>
                <a:spcPct val="20000"/>
              </a:spcBef>
            </a:pPr>
            <a:r>
              <a:rPr lang="en-US" sz="3200">
                <a:solidFill>
                  <a:schemeClr val="bg1">
                    <a:lumMod val="95000"/>
                  </a:schemeClr>
                </a:solidFill>
              </a:rPr>
              <a:t>No other eye black or other items on face.  No writing on stickers</a:t>
            </a:r>
          </a:p>
          <a:p>
            <a:pPr marL="342900" lvl="0" indent="-342900">
              <a:lnSpc>
                <a:spcPct val="100000"/>
              </a:lnSpc>
              <a:spcBef>
                <a:spcPct val="20000"/>
              </a:spcBef>
            </a:pPr>
            <a:r>
              <a:rPr lang="en-US" sz="3200">
                <a:solidFill>
                  <a:srgbClr val="C00000"/>
                </a:solidFill>
              </a:rPr>
              <a:t>If player does not comply, they are choosing not to participate in tournament</a:t>
            </a:r>
          </a:p>
          <a:p>
            <a:pPr marL="0" indent="0">
              <a:buNone/>
            </a:pPr>
            <a:r>
              <a:rPr lang="en-US"/>
              <a:t>	</a:t>
            </a:r>
          </a:p>
        </p:txBody>
      </p:sp>
      <p:pic>
        <p:nvPicPr>
          <p:cNvPr id="9" name="Picture 8">
            <a:extLst>
              <a:ext uri="{FF2B5EF4-FFF2-40B4-BE49-F238E27FC236}">
                <a16:creationId xmlns:a16="http://schemas.microsoft.com/office/drawing/2014/main" id="{CD42AEFA-2A69-45A4-AC68-8B15677A6DFC}"/>
              </a:ext>
            </a:extLst>
          </p:cNvPr>
          <p:cNvPicPr/>
          <p:nvPr/>
        </p:nvPicPr>
        <p:blipFill>
          <a:blip r:embed="rId2"/>
          <a:stretch>
            <a:fillRect/>
          </a:stretch>
        </p:blipFill>
        <p:spPr>
          <a:xfrm>
            <a:off x="5536329" y="5413449"/>
            <a:ext cx="1119341" cy="1176571"/>
          </a:xfrm>
          <a:prstGeom prst="rect">
            <a:avLst/>
          </a:prstGeom>
        </p:spPr>
      </p:pic>
      <p:sp>
        <p:nvSpPr>
          <p:cNvPr id="11" name="Content Placeholder 2">
            <a:extLst>
              <a:ext uri="{FF2B5EF4-FFF2-40B4-BE49-F238E27FC236}">
                <a16:creationId xmlns:a16="http://schemas.microsoft.com/office/drawing/2014/main" id="{EBCCDBE7-0412-4412-89A2-BF65A2EA42F9}"/>
              </a:ext>
            </a:extLst>
          </p:cNvPr>
          <p:cNvSpPr txBox="1">
            <a:spLocks/>
          </p:cNvSpPr>
          <p:nvPr/>
        </p:nvSpPr>
        <p:spPr>
          <a:xfrm>
            <a:off x="762699" y="2684294"/>
            <a:ext cx="4341043" cy="3716506"/>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Font typeface="Arial" panose="020B0604020202020204" pitchFamily="34" charset="0"/>
              <a:buNone/>
            </a:pPr>
            <a:r>
              <a:rPr lang="en-US" b="1">
                <a:solidFill>
                  <a:schemeClr val="bg1"/>
                </a:solidFill>
              </a:rPr>
              <a:t>Acceptable</a:t>
            </a:r>
          </a:p>
          <a:p>
            <a:pPr marL="342900" indent="-342900">
              <a:lnSpc>
                <a:spcPct val="100000"/>
              </a:lnSpc>
              <a:spcBef>
                <a:spcPct val="20000"/>
              </a:spcBef>
            </a:pPr>
            <a:endParaRPr lang="en-US" sz="1400">
              <a:solidFill>
                <a:prstClr val="black"/>
              </a:solidFill>
            </a:endParaRPr>
          </a:p>
          <a:p>
            <a:pPr marL="0" indent="0" algn="ctr">
              <a:buFont typeface="Arial" panose="020B0604020202020204" pitchFamily="34" charset="0"/>
              <a:buNone/>
            </a:pPr>
            <a:endParaRPr lang="en-US" sz="3200">
              <a:solidFill>
                <a:schemeClr val="bg1"/>
              </a:solidFill>
            </a:endParaRPr>
          </a:p>
        </p:txBody>
      </p:sp>
      <p:sp>
        <p:nvSpPr>
          <p:cNvPr id="12" name="Content Placeholder 2">
            <a:extLst>
              <a:ext uri="{FF2B5EF4-FFF2-40B4-BE49-F238E27FC236}">
                <a16:creationId xmlns:a16="http://schemas.microsoft.com/office/drawing/2014/main" id="{7E49FBB3-1BDE-4DC3-9696-AED31908E168}"/>
              </a:ext>
            </a:extLst>
          </p:cNvPr>
          <p:cNvSpPr txBox="1">
            <a:spLocks/>
          </p:cNvSpPr>
          <p:nvPr/>
        </p:nvSpPr>
        <p:spPr>
          <a:xfrm>
            <a:off x="7315200" y="2684295"/>
            <a:ext cx="4341043" cy="3716505"/>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Font typeface="Arial" panose="020B0604020202020204" pitchFamily="34" charset="0"/>
              <a:buNone/>
            </a:pPr>
            <a:r>
              <a:rPr lang="en-US" b="1">
                <a:solidFill>
                  <a:srgbClr val="C00000"/>
                </a:solidFill>
              </a:rPr>
              <a:t>Not Acceptable</a:t>
            </a:r>
          </a:p>
          <a:p>
            <a:pPr marL="342900" indent="-342900">
              <a:lnSpc>
                <a:spcPct val="100000"/>
              </a:lnSpc>
              <a:spcBef>
                <a:spcPct val="20000"/>
              </a:spcBef>
            </a:pPr>
            <a:endParaRPr lang="en-US" sz="1400">
              <a:solidFill>
                <a:prstClr val="black"/>
              </a:solidFill>
            </a:endParaRPr>
          </a:p>
          <a:p>
            <a:pPr marL="0" indent="0" algn="ctr">
              <a:buFont typeface="Arial" panose="020B0604020202020204" pitchFamily="34" charset="0"/>
              <a:buNone/>
            </a:pPr>
            <a:endParaRPr lang="en-US" sz="3200">
              <a:solidFill>
                <a:schemeClr val="bg1"/>
              </a:solidFill>
            </a:endParaRPr>
          </a:p>
        </p:txBody>
      </p:sp>
      <p:pic>
        <p:nvPicPr>
          <p:cNvPr id="1026" name="Picture 2" descr="Softball Divas: make-up rituals help athletes play well">
            <a:extLst>
              <a:ext uri="{FF2B5EF4-FFF2-40B4-BE49-F238E27FC236}">
                <a16:creationId xmlns:a16="http://schemas.microsoft.com/office/drawing/2014/main" id="{91E664AF-B427-48AF-9A7D-A02967F89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77" t="14656" r="40326" b="33914"/>
          <a:stretch/>
        </p:blipFill>
        <p:spPr bwMode="auto">
          <a:xfrm>
            <a:off x="999828" y="3332359"/>
            <a:ext cx="1676260" cy="1428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FC9B2B-9DC1-4267-9227-69E4002E46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25" t="7276" r="47011" b="50000"/>
          <a:stretch/>
        </p:blipFill>
        <p:spPr bwMode="auto">
          <a:xfrm>
            <a:off x="7592037" y="3332359"/>
            <a:ext cx="1711354" cy="16513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ts Eye Black Stick">
            <a:extLst>
              <a:ext uri="{FF2B5EF4-FFF2-40B4-BE49-F238E27FC236}">
                <a16:creationId xmlns:a16="http://schemas.microsoft.com/office/drawing/2014/main" id="{B3DE4BFD-F3CC-4DA8-9533-924A99CB36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51" r="13935" b="15941"/>
          <a:stretch/>
        </p:blipFill>
        <p:spPr bwMode="auto">
          <a:xfrm>
            <a:off x="3014383" y="4573879"/>
            <a:ext cx="1676261" cy="16093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 John's player wears eye black mustache - The Washington Post">
            <a:extLst>
              <a:ext uri="{FF2B5EF4-FFF2-40B4-BE49-F238E27FC236}">
                <a16:creationId xmlns:a16="http://schemas.microsoft.com/office/drawing/2014/main" id="{3968AD2F-C64C-4A75-92FD-8706B4E414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13" r="30441" b="39699"/>
          <a:stretch/>
        </p:blipFill>
        <p:spPr bwMode="auto">
          <a:xfrm>
            <a:off x="9580228" y="4417315"/>
            <a:ext cx="1833515" cy="176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3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A5CA92C-BBFF-4C00-BCBE-9C95E6CE17AA}"/>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Manager/Coaches Attire Expectations</a:t>
            </a:r>
          </a:p>
        </p:txBody>
      </p:sp>
      <p:sp>
        <p:nvSpPr>
          <p:cNvPr id="10" name="Content Placeholder 9">
            <a:extLst>
              <a:ext uri="{FF2B5EF4-FFF2-40B4-BE49-F238E27FC236}">
                <a16:creationId xmlns:a16="http://schemas.microsoft.com/office/drawing/2014/main" id="{4D830CEC-D9F3-4506-8455-FCFA6003684C}"/>
              </a:ext>
            </a:extLst>
          </p:cNvPr>
          <p:cNvSpPr>
            <a:spLocks noGrp="1"/>
          </p:cNvSpPr>
          <p:nvPr>
            <p:ph idx="1"/>
          </p:nvPr>
        </p:nvSpPr>
        <p:spPr>
          <a:xfrm>
            <a:off x="762699" y="1502700"/>
            <a:ext cx="10515600" cy="1731307"/>
          </a:xfrm>
        </p:spPr>
        <p:txBody>
          <a:bodyPr vert="horz" lIns="91440" tIns="45720" rIns="91440" bIns="45720" rtlCol="0" anchor="t">
            <a:normAutofit fontScale="77500" lnSpcReduction="20000"/>
          </a:bodyPr>
          <a:lstStyle/>
          <a:p>
            <a:r>
              <a:rPr lang="en-US" sz="3600" dirty="0">
                <a:solidFill>
                  <a:schemeClr val="bg1"/>
                </a:solidFill>
              </a:rPr>
              <a:t>Slacks, dockers, cargo style shorts</a:t>
            </a:r>
          </a:p>
          <a:p>
            <a:r>
              <a:rPr lang="en-US" sz="3600" dirty="0">
                <a:solidFill>
                  <a:schemeClr val="bg1"/>
                </a:solidFill>
              </a:rPr>
              <a:t>Collared shirt or team jersey</a:t>
            </a:r>
          </a:p>
          <a:p>
            <a:r>
              <a:rPr lang="en-US" sz="3600" dirty="0">
                <a:solidFill>
                  <a:schemeClr val="bg1"/>
                </a:solidFill>
              </a:rPr>
              <a:t>Tennis shoes</a:t>
            </a:r>
          </a:p>
          <a:p>
            <a:r>
              <a:rPr lang="en-US" sz="3600" dirty="0">
                <a:solidFill>
                  <a:srgbClr val="C00000"/>
                </a:solidFill>
              </a:rPr>
              <a:t>Intermediate/JR/SR ONLY </a:t>
            </a:r>
            <a:r>
              <a:rPr lang="en-US" sz="3600" dirty="0">
                <a:solidFill>
                  <a:schemeClr val="bg1"/>
                </a:solidFill>
              </a:rPr>
              <a:t>– May wear baseball pants</a:t>
            </a:r>
            <a:r>
              <a:rPr lang="en-US" dirty="0">
                <a:solidFill>
                  <a:schemeClr val="bg1"/>
                </a:solidFill>
              </a:rPr>
              <a:t>	</a:t>
            </a:r>
            <a:endParaRPr lang="en-US" dirty="0">
              <a:solidFill>
                <a:schemeClr val="bg1"/>
              </a:solidFill>
              <a:ea typeface="Calibri"/>
              <a:cs typeface="Calibri"/>
            </a:endParaRPr>
          </a:p>
        </p:txBody>
      </p:sp>
      <p:pic>
        <p:nvPicPr>
          <p:cNvPr id="9" name="Picture 8">
            <a:extLst>
              <a:ext uri="{FF2B5EF4-FFF2-40B4-BE49-F238E27FC236}">
                <a16:creationId xmlns:a16="http://schemas.microsoft.com/office/drawing/2014/main" id="{CD42AEFA-2A69-45A4-AC68-8B15677A6DFC}"/>
              </a:ext>
            </a:extLst>
          </p:cNvPr>
          <p:cNvPicPr/>
          <p:nvPr/>
        </p:nvPicPr>
        <p:blipFill>
          <a:blip r:embed="rId2"/>
          <a:stretch>
            <a:fillRect/>
          </a:stretch>
        </p:blipFill>
        <p:spPr>
          <a:xfrm>
            <a:off x="5536329" y="5413449"/>
            <a:ext cx="1119341" cy="1176571"/>
          </a:xfrm>
          <a:prstGeom prst="rect">
            <a:avLst/>
          </a:prstGeom>
        </p:spPr>
      </p:pic>
      <p:pic>
        <p:nvPicPr>
          <p:cNvPr id="2050" name="Picture 2" descr="Best Flip Flops in 2023">
            <a:extLst>
              <a:ext uri="{FF2B5EF4-FFF2-40B4-BE49-F238E27FC236}">
                <a16:creationId xmlns:a16="http://schemas.microsoft.com/office/drawing/2014/main" id="{073A8A12-5B9C-4C57-8B1E-85DF1208F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5" t="37865" r="6182" b="7236"/>
          <a:stretch/>
        </p:blipFill>
        <p:spPr bwMode="auto">
          <a:xfrm>
            <a:off x="1635854" y="4289762"/>
            <a:ext cx="1946246" cy="1176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ke Women's Tempo Dri-FIT Running Shorts | Academy">
            <a:extLst>
              <a:ext uri="{FF2B5EF4-FFF2-40B4-BE49-F238E27FC236}">
                <a16:creationId xmlns:a16="http://schemas.microsoft.com/office/drawing/2014/main" id="{7280ACF7-803B-45D0-B890-2426A07044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84" r="9943" b="19216"/>
          <a:stretch/>
        </p:blipFill>
        <p:spPr bwMode="auto">
          <a:xfrm>
            <a:off x="8962238" y="4012393"/>
            <a:ext cx="1593908" cy="173130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DE45A66C-F639-4567-85A7-8877F52CC881}"/>
              </a:ext>
            </a:extLst>
          </p:cNvPr>
          <p:cNvSpPr/>
          <p:nvPr/>
        </p:nvSpPr>
        <p:spPr>
          <a:xfrm>
            <a:off x="1115736" y="3506597"/>
            <a:ext cx="2913077" cy="27515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cxnSp>
        <p:nvCxnSpPr>
          <p:cNvPr id="6" name="Straight Connector 5">
            <a:extLst>
              <a:ext uri="{FF2B5EF4-FFF2-40B4-BE49-F238E27FC236}">
                <a16:creationId xmlns:a16="http://schemas.microsoft.com/office/drawing/2014/main" id="{4DADB40F-C8F7-41F6-A320-9F7C20D3AA17}"/>
              </a:ext>
            </a:extLst>
          </p:cNvPr>
          <p:cNvCxnSpPr>
            <a:cxnSpLocks/>
            <a:stCxn id="3" idx="3"/>
            <a:endCxn id="3" idx="7"/>
          </p:cNvCxnSpPr>
          <p:nvPr/>
        </p:nvCxnSpPr>
        <p:spPr>
          <a:xfrm flipV="1">
            <a:off x="1542346" y="3909558"/>
            <a:ext cx="2059857" cy="19456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7FB5645-6D36-451C-92F9-1F0AD4F74FBD}"/>
              </a:ext>
            </a:extLst>
          </p:cNvPr>
          <p:cNvSpPr/>
          <p:nvPr/>
        </p:nvSpPr>
        <p:spPr>
          <a:xfrm>
            <a:off x="8365222" y="3429000"/>
            <a:ext cx="2913077" cy="27515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cxnSp>
        <p:nvCxnSpPr>
          <p:cNvPr id="24" name="Straight Connector 23">
            <a:extLst>
              <a:ext uri="{FF2B5EF4-FFF2-40B4-BE49-F238E27FC236}">
                <a16:creationId xmlns:a16="http://schemas.microsoft.com/office/drawing/2014/main" id="{E6C335DD-FE02-429A-AC85-B7232CE4EA0D}"/>
              </a:ext>
            </a:extLst>
          </p:cNvPr>
          <p:cNvCxnSpPr>
            <a:cxnSpLocks/>
            <a:endCxn id="23" idx="7"/>
          </p:cNvCxnSpPr>
          <p:nvPr/>
        </p:nvCxnSpPr>
        <p:spPr>
          <a:xfrm flipV="1">
            <a:off x="8729961" y="3831961"/>
            <a:ext cx="2121728" cy="19117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1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dirty="0">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A5CA92C-BBFF-4C00-BCBE-9C95E6CE17AA}"/>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Jewelry</a:t>
            </a:r>
          </a:p>
        </p:txBody>
      </p:sp>
      <p:sp>
        <p:nvSpPr>
          <p:cNvPr id="10" name="Content Placeholder 9">
            <a:extLst>
              <a:ext uri="{FF2B5EF4-FFF2-40B4-BE49-F238E27FC236}">
                <a16:creationId xmlns:a16="http://schemas.microsoft.com/office/drawing/2014/main" id="{4D830CEC-D9F3-4506-8455-FCFA6003684C}"/>
              </a:ext>
            </a:extLst>
          </p:cNvPr>
          <p:cNvSpPr>
            <a:spLocks noGrp="1"/>
          </p:cNvSpPr>
          <p:nvPr>
            <p:ph idx="1"/>
          </p:nvPr>
        </p:nvSpPr>
        <p:spPr>
          <a:xfrm>
            <a:off x="762699" y="1300112"/>
            <a:ext cx="10515600" cy="5479332"/>
          </a:xfrm>
        </p:spPr>
        <p:txBody>
          <a:bodyPr>
            <a:normAutofit/>
          </a:bodyPr>
          <a:lstStyle/>
          <a:p>
            <a:r>
              <a:rPr lang="en-US" sz="3200" dirty="0">
                <a:solidFill>
                  <a:schemeClr val="bg1"/>
                </a:solidFill>
              </a:rPr>
              <a:t>Jewelry is allowed</a:t>
            </a:r>
          </a:p>
          <a:p>
            <a:pPr lvl="1"/>
            <a:r>
              <a:rPr lang="en-US" sz="2800" dirty="0">
                <a:solidFill>
                  <a:schemeClr val="bg1"/>
                </a:solidFill>
              </a:rPr>
              <a:t>Any jewelry worn by a player that poses a danger of harm or injury will be subject to removal</a:t>
            </a:r>
          </a:p>
          <a:p>
            <a:pPr lvl="1"/>
            <a:endParaRPr lang="en-US" sz="2800" dirty="0">
              <a:solidFill>
                <a:schemeClr val="bg1"/>
              </a:solidFill>
            </a:endParaRPr>
          </a:p>
          <a:p>
            <a:r>
              <a:rPr lang="en-US" sz="3200" dirty="0">
                <a:solidFill>
                  <a:schemeClr val="bg1"/>
                </a:solidFill>
              </a:rPr>
              <a:t>Medial Alert bracelet or necklace is acceptable	</a:t>
            </a:r>
          </a:p>
        </p:txBody>
      </p:sp>
      <p:pic>
        <p:nvPicPr>
          <p:cNvPr id="9" name="Picture 8">
            <a:extLst>
              <a:ext uri="{FF2B5EF4-FFF2-40B4-BE49-F238E27FC236}">
                <a16:creationId xmlns:a16="http://schemas.microsoft.com/office/drawing/2014/main" id="{CD42AEFA-2A69-45A4-AC68-8B15677A6DFC}"/>
              </a:ext>
            </a:extLst>
          </p:cNvPr>
          <p:cNvPicPr/>
          <p:nvPr/>
        </p:nvPicPr>
        <p:blipFill>
          <a:blip r:embed="rId2"/>
          <a:stretch>
            <a:fillRect/>
          </a:stretch>
        </p:blipFill>
        <p:spPr>
          <a:xfrm>
            <a:off x="5536329" y="5413449"/>
            <a:ext cx="1119341" cy="1176571"/>
          </a:xfrm>
          <a:prstGeom prst="rect">
            <a:avLst/>
          </a:prstGeom>
        </p:spPr>
      </p:pic>
    </p:spTree>
    <p:extLst>
      <p:ext uri="{BB962C8B-B14F-4D97-AF65-F5344CB8AC3E}">
        <p14:creationId xmlns:p14="http://schemas.microsoft.com/office/powerpoint/2010/main" val="289010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952892"/>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1263344" y="1300112"/>
            <a:ext cx="4341043" cy="2144447"/>
          </a:xfrm>
          <a:ln>
            <a:solidFill>
              <a:schemeClr val="bg1"/>
            </a:solidFill>
          </a:ln>
        </p:spPr>
        <p:txBody>
          <a:bodyPr>
            <a:normAutofit/>
          </a:bodyPr>
          <a:lstStyle/>
          <a:p>
            <a:pPr marL="0" lvl="0" indent="0" algn="ctr">
              <a:lnSpc>
                <a:spcPct val="100000"/>
              </a:lnSpc>
              <a:spcBef>
                <a:spcPct val="20000"/>
              </a:spcBef>
              <a:buNone/>
            </a:pPr>
            <a:r>
              <a:rPr lang="en-US" b="1" dirty="0">
                <a:solidFill>
                  <a:schemeClr val="bg1"/>
                </a:solidFill>
              </a:rPr>
              <a:t>Baseball</a:t>
            </a:r>
          </a:p>
          <a:p>
            <a:pPr marL="342900" lvl="0" indent="-342900">
              <a:lnSpc>
                <a:spcPct val="100000"/>
              </a:lnSpc>
              <a:spcBef>
                <a:spcPct val="20000"/>
              </a:spcBef>
            </a:pPr>
            <a:r>
              <a:rPr lang="en-US" sz="2400" dirty="0">
                <a:solidFill>
                  <a:schemeClr val="bg1"/>
                </a:solidFill>
              </a:rPr>
              <a:t>USA Baseball Logo</a:t>
            </a:r>
          </a:p>
          <a:p>
            <a:pPr marL="742950" lvl="1" indent="-285750">
              <a:lnSpc>
                <a:spcPct val="100000"/>
              </a:lnSpc>
              <a:spcBef>
                <a:spcPct val="20000"/>
              </a:spcBef>
              <a:buFont typeface="Arial" panose="020B0604020202020204" pitchFamily="34" charset="0"/>
              <a:buChar char="–"/>
            </a:pPr>
            <a:r>
              <a:rPr lang="en-US" sz="2200" dirty="0">
                <a:solidFill>
                  <a:schemeClr val="bg1">
                    <a:lumMod val="95000"/>
                  </a:schemeClr>
                </a:solidFill>
              </a:rPr>
              <a:t>Juniors and below</a:t>
            </a:r>
          </a:p>
          <a:p>
            <a:pPr>
              <a:lnSpc>
                <a:spcPct val="100000"/>
              </a:lnSpc>
              <a:spcBef>
                <a:spcPct val="20000"/>
              </a:spcBef>
            </a:pPr>
            <a:r>
              <a:rPr lang="en-US" sz="2400" dirty="0">
                <a:solidFill>
                  <a:schemeClr val="bg1">
                    <a:lumMod val="95000"/>
                  </a:schemeClr>
                </a:solidFill>
              </a:rPr>
              <a:t>BBCOR &amp; USA for Int/JR/SR BB</a:t>
            </a:r>
          </a:p>
          <a:p>
            <a:pPr marL="342900" lvl="0" indent="-342900">
              <a:lnSpc>
                <a:spcPct val="100000"/>
              </a:lnSpc>
              <a:spcBef>
                <a:spcPct val="20000"/>
              </a:spcBef>
            </a:pPr>
            <a:endParaRPr lang="en-US" sz="1400" dirty="0">
              <a:solidFill>
                <a:prstClr val="black"/>
              </a:solidFill>
            </a:endParaRP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EAD7F4A1-0F02-4F65-ABA9-59EE5C3B41D9}"/>
              </a:ext>
            </a:extLst>
          </p:cNvPr>
          <p:cNvSpPr txBox="1">
            <a:spLocks/>
          </p:cNvSpPr>
          <p:nvPr/>
        </p:nvSpPr>
        <p:spPr>
          <a:xfrm>
            <a:off x="675587" y="-176981"/>
            <a:ext cx="11133056" cy="155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1"/>
                </a:solidFill>
              </a:rPr>
              <a:t>Bats</a:t>
            </a:r>
          </a:p>
        </p:txBody>
      </p:sp>
      <p:sp>
        <p:nvSpPr>
          <p:cNvPr id="9" name="TextBox 8">
            <a:extLst>
              <a:ext uri="{FF2B5EF4-FFF2-40B4-BE49-F238E27FC236}">
                <a16:creationId xmlns:a16="http://schemas.microsoft.com/office/drawing/2014/main" id="{D2620940-315A-4DE1-A75A-2491EFFDD2FA}"/>
              </a:ext>
            </a:extLst>
          </p:cNvPr>
          <p:cNvSpPr txBox="1"/>
          <p:nvPr/>
        </p:nvSpPr>
        <p:spPr>
          <a:xfrm flipH="1">
            <a:off x="6837048" y="1300112"/>
            <a:ext cx="3738933" cy="2000548"/>
          </a:xfrm>
          <a:prstGeom prst="rect">
            <a:avLst/>
          </a:prstGeom>
          <a:noFill/>
          <a:ln>
            <a:solidFill>
              <a:schemeClr val="bg1">
                <a:lumMod val="95000"/>
              </a:schemeClr>
            </a:solidFill>
          </a:ln>
        </p:spPr>
        <p:txBody>
          <a:bodyPr wrap="square" rtlCol="0">
            <a:spAutoFit/>
          </a:bodyPr>
          <a:lstStyle/>
          <a:p>
            <a:pPr algn="ctr"/>
            <a:r>
              <a:rPr lang="en-US" sz="2800" b="1">
                <a:solidFill>
                  <a:schemeClr val="bg1"/>
                </a:solidFill>
              </a:rPr>
              <a:t>Softball</a:t>
            </a:r>
          </a:p>
          <a:p>
            <a:pPr marL="285750" indent="-285750">
              <a:buFont typeface="Arial" panose="020B0604020202020204" pitchFamily="34" charset="0"/>
              <a:buChar char="•"/>
            </a:pPr>
            <a:r>
              <a:rPr lang="en-US" sz="2400">
                <a:solidFill>
                  <a:schemeClr val="bg1"/>
                </a:solidFill>
              </a:rPr>
              <a:t>BPF 1.20</a:t>
            </a: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p:txBody>
      </p:sp>
      <p:pic>
        <p:nvPicPr>
          <p:cNvPr id="11" name="Picture 10">
            <a:extLst>
              <a:ext uri="{FF2B5EF4-FFF2-40B4-BE49-F238E27FC236}">
                <a16:creationId xmlns:a16="http://schemas.microsoft.com/office/drawing/2014/main" id="{D2C23673-03A8-46D3-A901-D0446FFA7D01}"/>
              </a:ext>
            </a:extLst>
          </p:cNvPr>
          <p:cNvPicPr/>
          <p:nvPr/>
        </p:nvPicPr>
        <p:blipFill>
          <a:blip r:embed="rId2"/>
          <a:stretch>
            <a:fillRect/>
          </a:stretch>
        </p:blipFill>
        <p:spPr>
          <a:xfrm>
            <a:off x="10442626" y="5158841"/>
            <a:ext cx="1119341" cy="1176571"/>
          </a:xfrm>
          <a:prstGeom prst="rect">
            <a:avLst/>
          </a:prstGeom>
        </p:spPr>
      </p:pic>
      <p:sp>
        <p:nvSpPr>
          <p:cNvPr id="12" name="TextBox 11">
            <a:extLst>
              <a:ext uri="{FF2B5EF4-FFF2-40B4-BE49-F238E27FC236}">
                <a16:creationId xmlns:a16="http://schemas.microsoft.com/office/drawing/2014/main" id="{174C7B1F-08D7-432E-8B23-134F19902F66}"/>
              </a:ext>
            </a:extLst>
          </p:cNvPr>
          <p:cNvSpPr txBox="1"/>
          <p:nvPr/>
        </p:nvSpPr>
        <p:spPr>
          <a:xfrm flipH="1">
            <a:off x="3078535" y="3713223"/>
            <a:ext cx="6327159" cy="3016210"/>
          </a:xfrm>
          <a:prstGeom prst="rect">
            <a:avLst/>
          </a:prstGeom>
          <a:noFill/>
          <a:ln>
            <a:solidFill>
              <a:schemeClr val="bg1">
                <a:lumMod val="95000"/>
              </a:schemeClr>
            </a:solidFill>
          </a:ln>
        </p:spPr>
        <p:txBody>
          <a:bodyPr wrap="square" rtlCol="0">
            <a:spAutoFit/>
          </a:bodyPr>
          <a:lstStyle/>
          <a:p>
            <a:pPr algn="ctr"/>
            <a:r>
              <a:rPr lang="en-US" sz="2800" b="1" dirty="0">
                <a:solidFill>
                  <a:schemeClr val="bg1"/>
                </a:solidFill>
              </a:rPr>
              <a:t>Baseball and Softball</a:t>
            </a:r>
          </a:p>
          <a:p>
            <a:pPr marL="342900" lvl="0" indent="-342900">
              <a:lnSpc>
                <a:spcPct val="100000"/>
              </a:lnSpc>
              <a:spcBef>
                <a:spcPct val="20000"/>
              </a:spcBef>
              <a:buFont typeface="Arial" panose="020B0604020202020204" pitchFamily="34" charset="0"/>
              <a:buChar char="•"/>
            </a:pPr>
            <a:r>
              <a:rPr lang="en-US" sz="2400" dirty="0">
                <a:solidFill>
                  <a:schemeClr val="bg1">
                    <a:lumMod val="95000"/>
                  </a:schemeClr>
                </a:solidFill>
              </a:rPr>
              <a:t>Solid one-piece wood bats</a:t>
            </a:r>
          </a:p>
          <a:p>
            <a:pPr marL="342900" lvl="0" indent="-342900">
              <a:lnSpc>
                <a:spcPct val="100000"/>
              </a:lnSpc>
              <a:spcBef>
                <a:spcPct val="20000"/>
              </a:spcBef>
              <a:buFont typeface="Arial" panose="020B0604020202020204" pitchFamily="34" charset="0"/>
              <a:buChar char="•"/>
            </a:pPr>
            <a:r>
              <a:rPr lang="en-US" sz="2400" dirty="0">
                <a:solidFill>
                  <a:schemeClr val="bg1">
                    <a:lumMod val="95000"/>
                  </a:schemeClr>
                </a:solidFill>
              </a:rPr>
              <a:t>Rule 1.10</a:t>
            </a:r>
          </a:p>
          <a:p>
            <a:pPr marL="342900" lvl="0" indent="-342900">
              <a:lnSpc>
                <a:spcPct val="100000"/>
              </a:lnSpc>
              <a:spcBef>
                <a:spcPct val="20000"/>
              </a:spcBef>
              <a:buFont typeface="Arial" panose="020B0604020202020204" pitchFamily="34" charset="0"/>
              <a:buChar char="•"/>
            </a:pPr>
            <a:r>
              <a:rPr lang="en-US" sz="2400" dirty="0">
                <a:solidFill>
                  <a:schemeClr val="bg1">
                    <a:lumMod val="95000"/>
                  </a:schemeClr>
                </a:solidFill>
              </a:rPr>
              <a:t>Cannot be dented or cracked</a:t>
            </a:r>
          </a:p>
          <a:p>
            <a:pPr marL="342900" lvl="0" indent="-342900">
              <a:lnSpc>
                <a:spcPct val="100000"/>
              </a:lnSpc>
              <a:spcBef>
                <a:spcPct val="20000"/>
              </a:spcBef>
              <a:buFont typeface="Arial" panose="020B0604020202020204" pitchFamily="34" charset="0"/>
              <a:buChar char="•"/>
            </a:pPr>
            <a:r>
              <a:rPr lang="en-US" sz="2400" dirty="0">
                <a:solidFill>
                  <a:schemeClr val="bg1"/>
                </a:solidFill>
              </a:rPr>
              <a:t>Pine tar or adhesive is acceptable </a:t>
            </a:r>
          </a:p>
          <a:p>
            <a:pPr marL="342900" lvl="0" indent="-342900">
              <a:lnSpc>
                <a:spcPct val="100000"/>
              </a:lnSpc>
              <a:spcBef>
                <a:spcPct val="20000"/>
              </a:spcBef>
              <a:buFont typeface="Arial" panose="020B0604020202020204" pitchFamily="34" charset="0"/>
              <a:buChar char="•"/>
            </a:pPr>
            <a:r>
              <a:rPr lang="en-US" sz="2400" dirty="0">
                <a:solidFill>
                  <a:schemeClr val="bg1"/>
                </a:solidFill>
              </a:rPr>
              <a:t>No missing or damaged grip/tape</a:t>
            </a:r>
          </a:p>
          <a:p>
            <a:endParaRPr lang="en-US" dirty="0">
              <a:solidFill>
                <a:schemeClr val="bg1"/>
              </a:solidFill>
            </a:endParaRPr>
          </a:p>
        </p:txBody>
      </p:sp>
    </p:spTree>
    <p:extLst>
      <p:ext uri="{BB962C8B-B14F-4D97-AF65-F5344CB8AC3E}">
        <p14:creationId xmlns:p14="http://schemas.microsoft.com/office/powerpoint/2010/main" val="190023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952892"/>
          </a:xfrm>
        </p:spPr>
        <p:txBody>
          <a:bodyPr>
            <a:normAutofit/>
          </a:bodyPr>
          <a:lstStyle/>
          <a:p>
            <a:r>
              <a:rPr lang="en-US" sz="4800" b="1">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EAD7F4A1-0F02-4F65-ABA9-59EE5C3B41D9}"/>
              </a:ext>
            </a:extLst>
          </p:cNvPr>
          <p:cNvSpPr txBox="1">
            <a:spLocks/>
          </p:cNvSpPr>
          <p:nvPr/>
        </p:nvSpPr>
        <p:spPr>
          <a:xfrm>
            <a:off x="675587" y="-176981"/>
            <a:ext cx="11133056" cy="155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Illegal Bat Penalty</a:t>
            </a:r>
          </a:p>
        </p:txBody>
      </p:sp>
      <p:sp>
        <p:nvSpPr>
          <p:cNvPr id="12" name="TextBox 11">
            <a:extLst>
              <a:ext uri="{FF2B5EF4-FFF2-40B4-BE49-F238E27FC236}">
                <a16:creationId xmlns:a16="http://schemas.microsoft.com/office/drawing/2014/main" id="{174C7B1F-08D7-432E-8B23-134F19902F66}"/>
              </a:ext>
            </a:extLst>
          </p:cNvPr>
          <p:cNvSpPr txBox="1"/>
          <p:nvPr/>
        </p:nvSpPr>
        <p:spPr>
          <a:xfrm flipH="1">
            <a:off x="216310" y="1156775"/>
            <a:ext cx="11690555" cy="6242735"/>
          </a:xfrm>
          <a:prstGeom prst="rect">
            <a:avLst/>
          </a:prstGeom>
          <a:noFill/>
          <a:ln>
            <a:noFill/>
          </a:ln>
        </p:spPr>
        <p:txBody>
          <a:bodyPr wrap="square" rtlCol="0">
            <a:spAutoFit/>
          </a:bodyPr>
          <a:lstStyle/>
          <a:p>
            <a:pPr marL="594360" marR="0" indent="320040" algn="l">
              <a:lnSpc>
                <a:spcPts val="3400"/>
              </a:lnSpc>
              <a:spcAft>
                <a:spcPts val="0"/>
              </a:spcAft>
              <a:buFont typeface="Symbol"/>
              <a:buChar char="·"/>
            </a:pPr>
            <a:r>
              <a:rPr lang="en-US" sz="2400" b="1" spc="120" dirty="0">
                <a:solidFill>
                  <a:schemeClr val="bg1"/>
                </a:solidFill>
                <a:latin typeface="Tahoma" panose="02020603050405020304" pitchFamily="2"/>
              </a:rPr>
              <a:t>The batter is out </a:t>
            </a:r>
          </a:p>
          <a:p>
            <a:pPr marL="594360" marR="0" indent="320040" algn="l">
              <a:lnSpc>
                <a:spcPts val="3400"/>
              </a:lnSpc>
              <a:spcBef>
                <a:spcPts val="1095"/>
              </a:spcBef>
              <a:spcAft>
                <a:spcPts val="0"/>
              </a:spcAft>
              <a:buFont typeface="Symbol"/>
              <a:buChar char="·"/>
            </a:pPr>
            <a:r>
              <a:rPr lang="en-US" sz="2400" b="1" spc="180" dirty="0">
                <a:solidFill>
                  <a:schemeClr val="bg1"/>
                </a:solidFill>
                <a:latin typeface="Tahoma" panose="02020603050405020304" pitchFamily="2"/>
              </a:rPr>
              <a:t>Defensive manager option to take the penalty or </a:t>
            </a:r>
          </a:p>
          <a:p>
            <a:pPr marL="914400" marR="0" indent="0" algn="l">
              <a:lnSpc>
                <a:spcPts val="3300"/>
              </a:lnSpc>
              <a:spcBef>
                <a:spcPts val="15"/>
              </a:spcBef>
              <a:spcAft>
                <a:spcPts val="0"/>
              </a:spcAft>
            </a:pPr>
            <a:r>
              <a:rPr lang="en-US" sz="2400" b="1" spc="180" dirty="0">
                <a:solidFill>
                  <a:schemeClr val="bg1"/>
                </a:solidFill>
                <a:latin typeface="Tahoma" panose="02020603050405020304" pitchFamily="2"/>
              </a:rPr>
              <a:t>accept the play. Election must be made immediately at the </a:t>
            </a:r>
            <a:r>
              <a:rPr lang="en-US" sz="2400" b="1" spc="185" dirty="0">
                <a:solidFill>
                  <a:schemeClr val="bg1"/>
                </a:solidFill>
                <a:latin typeface="Tahoma" panose="02020603050405020304" pitchFamily="2"/>
              </a:rPr>
              <a:t>end of the play.</a:t>
            </a:r>
          </a:p>
          <a:p>
            <a:pPr marL="594360" marR="0" indent="320040" algn="l">
              <a:lnSpc>
                <a:spcPts val="3400"/>
              </a:lnSpc>
              <a:spcBef>
                <a:spcPts val="1115"/>
              </a:spcBef>
              <a:spcAft>
                <a:spcPts val="0"/>
              </a:spcAft>
              <a:buFont typeface="Symbol"/>
              <a:buChar char="·"/>
            </a:pPr>
            <a:r>
              <a:rPr lang="en-US" sz="2400" b="1" spc="190" dirty="0">
                <a:solidFill>
                  <a:srgbClr val="C00000"/>
                </a:solidFill>
                <a:latin typeface="Tahoma" panose="02020603050405020304" pitchFamily="2"/>
              </a:rPr>
              <a:t>Offensive manager is removed for the remainder of the    	International Tournament. </a:t>
            </a:r>
          </a:p>
          <a:p>
            <a:pPr marL="594360" marR="0" indent="320040" algn="l">
              <a:lnSpc>
                <a:spcPts val="3400"/>
              </a:lnSpc>
              <a:spcBef>
                <a:spcPts val="1215"/>
              </a:spcBef>
              <a:spcAft>
                <a:spcPts val="0"/>
              </a:spcAft>
              <a:buFont typeface="Symbol"/>
              <a:buChar char="·"/>
            </a:pPr>
            <a:r>
              <a:rPr lang="en-US" sz="2400" b="1" spc="150" dirty="0">
                <a:solidFill>
                  <a:srgbClr val="C00000"/>
                </a:solidFill>
                <a:latin typeface="Tahoma" panose="02020603050405020304" pitchFamily="2"/>
              </a:rPr>
              <a:t>Batter ejected from the game </a:t>
            </a:r>
          </a:p>
          <a:p>
            <a:pPr marL="594360" marR="0" indent="320040" algn="l">
              <a:lnSpc>
                <a:spcPts val="3400"/>
              </a:lnSpc>
              <a:spcBef>
                <a:spcPts val="1090"/>
              </a:spcBef>
              <a:spcAft>
                <a:spcPts val="0"/>
              </a:spcAft>
              <a:buFont typeface="Symbol"/>
              <a:buChar char="·"/>
            </a:pPr>
            <a:r>
              <a:rPr lang="en-US" sz="2400" b="1" spc="175" dirty="0">
                <a:solidFill>
                  <a:schemeClr val="bg1"/>
                </a:solidFill>
                <a:latin typeface="Tahoma" panose="02020603050405020304" pitchFamily="2"/>
              </a:rPr>
              <a:t>Offensive team will lose one eligible adult base </a:t>
            </a:r>
          </a:p>
          <a:p>
            <a:pPr marL="914400" marR="0" indent="0" algn="l">
              <a:lnSpc>
                <a:spcPts val="3400"/>
              </a:lnSpc>
              <a:spcBef>
                <a:spcPts val="15"/>
              </a:spcBef>
              <a:spcAft>
                <a:spcPts val="10920"/>
              </a:spcAft>
            </a:pPr>
            <a:r>
              <a:rPr lang="en-US" sz="2400" b="1" spc="180" dirty="0">
                <a:solidFill>
                  <a:schemeClr val="bg1"/>
                </a:solidFill>
                <a:latin typeface="Tahoma" panose="02020603050405020304" pitchFamily="2"/>
              </a:rPr>
              <a:t>coach for the duration of the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24DC5BA-3784-467F-921F-626B6E7ADE3D}"/>
              </a:ext>
            </a:extLst>
          </p:cNvPr>
          <p:cNvPicPr/>
          <p:nvPr/>
        </p:nvPicPr>
        <p:blipFill>
          <a:blip r:embed="rId2"/>
          <a:stretch>
            <a:fillRect/>
          </a:stretch>
        </p:blipFill>
        <p:spPr>
          <a:xfrm>
            <a:off x="5682445" y="5701225"/>
            <a:ext cx="898660" cy="868581"/>
          </a:xfrm>
          <a:prstGeom prst="rect">
            <a:avLst/>
          </a:prstGeom>
        </p:spPr>
      </p:pic>
    </p:spTree>
    <p:extLst>
      <p:ext uri="{BB962C8B-B14F-4D97-AF65-F5344CB8AC3E}">
        <p14:creationId xmlns:p14="http://schemas.microsoft.com/office/powerpoint/2010/main" val="355122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452512"/>
            <a:ext cx="10916238" cy="4125411"/>
          </a:xfrm>
        </p:spPr>
        <p:txBody>
          <a:bodyPr vert="horz" lIns="91440" tIns="45720" rIns="91440" bIns="45720" rtlCol="0" anchor="t">
            <a:normAutofit/>
          </a:bodyPr>
          <a:lstStyle/>
          <a:p>
            <a:pPr marL="342900" lvl="0" indent="-342900">
              <a:lnSpc>
                <a:spcPct val="100000"/>
              </a:lnSpc>
              <a:spcBef>
                <a:spcPct val="20000"/>
              </a:spcBef>
            </a:pPr>
            <a:r>
              <a:rPr lang="en-US" sz="3200">
                <a:solidFill>
                  <a:schemeClr val="bg1">
                    <a:lumMod val="95000"/>
                  </a:schemeClr>
                </a:solidFill>
              </a:rPr>
              <a:t>Fits and is worn correctly  </a:t>
            </a:r>
          </a:p>
          <a:p>
            <a:pPr marL="342900" lvl="0" indent="-342900">
              <a:lnSpc>
                <a:spcPct val="100000"/>
              </a:lnSpc>
              <a:spcBef>
                <a:spcPct val="20000"/>
              </a:spcBef>
            </a:pPr>
            <a:r>
              <a:rPr lang="en-US" sz="3200">
                <a:solidFill>
                  <a:schemeClr val="bg1">
                    <a:lumMod val="95000"/>
                  </a:schemeClr>
                </a:solidFill>
              </a:rPr>
              <a:t>Males must wear a cup</a:t>
            </a:r>
          </a:p>
          <a:p>
            <a:pPr marL="342900" lvl="0" indent="-342900">
              <a:lnSpc>
                <a:spcPct val="100000"/>
              </a:lnSpc>
              <a:spcBef>
                <a:spcPct val="20000"/>
              </a:spcBef>
            </a:pPr>
            <a:r>
              <a:rPr lang="en-US" sz="3200">
                <a:solidFill>
                  <a:schemeClr val="bg1">
                    <a:lumMod val="95000"/>
                  </a:schemeClr>
                </a:solidFill>
              </a:rPr>
              <a:t>Catcher may wear a long or short chest protector</a:t>
            </a:r>
          </a:p>
          <a:p>
            <a:pPr marL="342900" lvl="0" indent="-342900">
              <a:lnSpc>
                <a:spcPct val="100000"/>
              </a:lnSpc>
              <a:spcBef>
                <a:spcPct val="20000"/>
              </a:spcBef>
            </a:pPr>
            <a:r>
              <a:rPr lang="en-US" sz="3200">
                <a:solidFill>
                  <a:schemeClr val="bg1">
                    <a:lumMod val="95000"/>
                  </a:schemeClr>
                </a:solidFill>
              </a:rPr>
              <a:t>Catcher's helmets must have a </a:t>
            </a:r>
            <a:r>
              <a:rPr lang="en-US" sz="3200" u="sng">
                <a:solidFill>
                  <a:srgbClr val="FF0000"/>
                </a:solidFill>
              </a:rPr>
              <a:t>dangling throat guard</a:t>
            </a:r>
          </a:p>
          <a:p>
            <a:pPr marL="342900" lvl="0" indent="-342900">
              <a:lnSpc>
                <a:spcPct val="100000"/>
              </a:lnSpc>
              <a:spcBef>
                <a:spcPct val="20000"/>
              </a:spcBef>
            </a:pPr>
            <a:r>
              <a:rPr lang="en-US" sz="3200">
                <a:solidFill>
                  <a:schemeClr val="bg1">
                    <a:lumMod val="95000"/>
                  </a:schemeClr>
                </a:solidFill>
              </a:rPr>
              <a:t>Catcher must wear mask during team infield practice</a:t>
            </a:r>
          </a:p>
          <a:p>
            <a:pPr marL="342900" lvl="0" indent="-342900">
              <a:lnSpc>
                <a:spcPct val="100000"/>
              </a:lnSpc>
              <a:spcBef>
                <a:spcPct val="20000"/>
              </a:spcBef>
            </a:pPr>
            <a:r>
              <a:rPr lang="en-US" sz="3200">
                <a:solidFill>
                  <a:schemeClr val="bg1">
                    <a:lumMod val="95000"/>
                  </a:schemeClr>
                </a:solidFill>
              </a:rPr>
              <a:t>No missing straps/fasteners or padding</a:t>
            </a:r>
          </a:p>
          <a:p>
            <a:pPr marL="342900" indent="-342900">
              <a:lnSpc>
                <a:spcPct val="100000"/>
              </a:lnSpc>
              <a:spcBef>
                <a:spcPct val="20000"/>
              </a:spcBef>
            </a:pPr>
            <a:r>
              <a:rPr lang="en-US" sz="3200">
                <a:solidFill>
                  <a:srgbClr val="FF0000"/>
                </a:solidFill>
                <a:ea typeface="Calibri"/>
                <a:cs typeface="Calibri"/>
              </a:rPr>
              <a:t>This is your only warning</a:t>
            </a:r>
            <a:endParaRPr lang="en-US" sz="3200">
              <a:solidFill>
                <a:schemeClr val="bg1">
                  <a:lumMod val="95000"/>
                </a:schemeClr>
              </a:solidFill>
              <a:ea typeface="Calibri"/>
              <a:cs typeface="Calibri"/>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0"/>
            <a:ext cx="11133056" cy="1373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Catcher’s Gear</a:t>
            </a:r>
          </a:p>
        </p:txBody>
      </p:sp>
      <p:pic>
        <p:nvPicPr>
          <p:cNvPr id="9" name="Picture 8">
            <a:extLst>
              <a:ext uri="{FF2B5EF4-FFF2-40B4-BE49-F238E27FC236}">
                <a16:creationId xmlns:a16="http://schemas.microsoft.com/office/drawing/2014/main" id="{3EB1C428-1DA5-4617-840C-F96DCCC682E0}"/>
              </a:ext>
            </a:extLst>
          </p:cNvPr>
          <p:cNvPicPr/>
          <p:nvPr/>
        </p:nvPicPr>
        <p:blipFill>
          <a:blip r:embed="rId2"/>
          <a:stretch>
            <a:fillRect/>
          </a:stretch>
        </p:blipFill>
        <p:spPr>
          <a:xfrm>
            <a:off x="5536329" y="5413449"/>
            <a:ext cx="1119341" cy="1176571"/>
          </a:xfrm>
          <a:prstGeom prst="rect">
            <a:avLst/>
          </a:prstGeom>
        </p:spPr>
      </p:pic>
    </p:spTree>
    <p:extLst>
      <p:ext uri="{BB962C8B-B14F-4D97-AF65-F5344CB8AC3E}">
        <p14:creationId xmlns:p14="http://schemas.microsoft.com/office/powerpoint/2010/main" val="207760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96" y="304800"/>
            <a:ext cx="11133056" cy="1143000"/>
          </a:xfrm>
        </p:spPr>
        <p:txBody>
          <a:bodyPr>
            <a:normAutofit/>
          </a:bodyPr>
          <a:lstStyle/>
          <a:p>
            <a:r>
              <a:rPr lang="en-US" sz="4800" b="1">
                <a:solidFill>
                  <a:schemeClr val="bg1"/>
                </a:solidFill>
              </a:rPr>
              <a:t>D7 Umpire Consultants</a:t>
            </a:r>
          </a:p>
        </p:txBody>
      </p:sp>
      <p:sp>
        <p:nvSpPr>
          <p:cNvPr id="3" name="Content Placeholder 2"/>
          <p:cNvSpPr>
            <a:spLocks noGrp="1"/>
          </p:cNvSpPr>
          <p:nvPr>
            <p:ph idx="1"/>
          </p:nvPr>
        </p:nvSpPr>
        <p:spPr>
          <a:xfrm>
            <a:off x="1981200" y="2421582"/>
            <a:ext cx="7997041" cy="1933184"/>
          </a:xfrm>
        </p:spPr>
        <p:txBody>
          <a:bodyPr vert="horz" lIns="91440" tIns="45720" rIns="91440" bIns="45720" rtlCol="0" anchor="t">
            <a:normAutofit/>
          </a:bodyPr>
          <a:lstStyle/>
          <a:p>
            <a:pPr marL="0" indent="0" algn="ctr">
              <a:buNone/>
            </a:pPr>
            <a:r>
              <a:rPr lang="en-US" sz="3600" b="1" dirty="0">
                <a:solidFill>
                  <a:schemeClr val="bg1"/>
                </a:solidFill>
                <a:ea typeface="Calibri"/>
                <a:cs typeface="Calibri"/>
              </a:rPr>
              <a:t>Baseball/Softball</a:t>
            </a:r>
            <a:endParaRPr lang="en-US" sz="3600" dirty="0">
              <a:solidFill>
                <a:schemeClr val="bg1"/>
              </a:solidFill>
              <a:ea typeface="Calibri"/>
              <a:cs typeface="Calibri"/>
            </a:endParaRPr>
          </a:p>
          <a:p>
            <a:pPr marL="0" indent="0" algn="ctr">
              <a:buNone/>
            </a:pPr>
            <a:r>
              <a:rPr lang="en-US" sz="3200" dirty="0">
                <a:solidFill>
                  <a:schemeClr val="bg1"/>
                </a:solidFill>
                <a:ea typeface="Calibri"/>
                <a:cs typeface="Calibri"/>
              </a:rPr>
              <a:t>Eric Anderson </a:t>
            </a:r>
          </a:p>
          <a:p>
            <a:pPr marL="0" indent="0" algn="ctr">
              <a:buNone/>
            </a:pPr>
            <a:r>
              <a:rPr lang="en-US" sz="3200" dirty="0">
                <a:solidFill>
                  <a:schemeClr val="bg1"/>
                </a:solidFill>
                <a:ea typeface="Calibri"/>
                <a:cs typeface="Calibri"/>
              </a:rPr>
              <a:t>Barry Nelson</a:t>
            </a:r>
          </a:p>
          <a:p>
            <a:pPr marL="0" indent="0" algn="ctr">
              <a:buNone/>
            </a:pPr>
            <a:endParaRPr lang="en-US" sz="3200" dirty="0">
              <a:solidFill>
                <a:srgbClr val="000000"/>
              </a:solidFill>
              <a:ea typeface="Calibri"/>
              <a:cs typeface="Calibri"/>
            </a:endParaRPr>
          </a:p>
          <a:p>
            <a:pPr marL="0" indent="0" algn="ctr">
              <a:buNone/>
            </a:pPr>
            <a:endParaRPr lang="en-US" sz="3600" b="1" dirty="0">
              <a:solidFill>
                <a:schemeClr val="bg1"/>
              </a:solidFill>
              <a:ea typeface="Calibri"/>
              <a:cs typeface="Calibri"/>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D77F79A-6F63-426D-99F8-59ABB769CFEB}"/>
              </a:ext>
            </a:extLst>
          </p:cNvPr>
          <p:cNvPicPr/>
          <p:nvPr/>
        </p:nvPicPr>
        <p:blipFill>
          <a:blip r:embed="rId2"/>
          <a:stretch>
            <a:fillRect/>
          </a:stretch>
        </p:blipFill>
        <p:spPr>
          <a:xfrm>
            <a:off x="5391988" y="4494230"/>
            <a:ext cx="1408023" cy="1527129"/>
          </a:xfrm>
          <a:prstGeom prst="rect">
            <a:avLst/>
          </a:prstGeom>
        </p:spPr>
      </p:pic>
    </p:spTree>
    <p:extLst>
      <p:ext uri="{BB962C8B-B14F-4D97-AF65-F5344CB8AC3E}">
        <p14:creationId xmlns:p14="http://schemas.microsoft.com/office/powerpoint/2010/main" val="261106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885361"/>
            <a:ext cx="10916238" cy="3692562"/>
          </a:xfrm>
        </p:spPr>
        <p:txBody>
          <a:bodyPr vert="horz" lIns="91440" tIns="45720" rIns="91440" bIns="45720" rtlCol="0" anchor="t">
            <a:normAutofit/>
          </a:bodyPr>
          <a:lstStyle/>
          <a:p>
            <a:pPr marL="342900" indent="-342900">
              <a:lnSpc>
                <a:spcPct val="100000"/>
              </a:lnSpc>
              <a:spcBef>
                <a:spcPct val="20000"/>
              </a:spcBef>
            </a:pPr>
            <a:r>
              <a:rPr lang="en-US" sz="3200" dirty="0">
                <a:solidFill>
                  <a:schemeClr val="bg1">
                    <a:lumMod val="95000"/>
                  </a:schemeClr>
                </a:solidFill>
              </a:rPr>
              <a:t>Intermediate, Juniors, and Seniors </a:t>
            </a:r>
          </a:p>
          <a:p>
            <a:pPr marL="342900" lvl="0" indent="-342900">
              <a:lnSpc>
                <a:spcPct val="100000"/>
              </a:lnSpc>
              <a:spcBef>
                <a:spcPct val="20000"/>
              </a:spcBef>
            </a:pPr>
            <a:endParaRPr lang="en-US" sz="3200" dirty="0">
              <a:solidFill>
                <a:schemeClr val="bg1">
                  <a:lumMod val="95000"/>
                </a:schemeClr>
              </a:solidFill>
            </a:endParaRPr>
          </a:p>
          <a:p>
            <a:pPr marL="342900" lvl="0" indent="-342900">
              <a:lnSpc>
                <a:spcPct val="100000"/>
              </a:lnSpc>
              <a:spcBef>
                <a:spcPct val="20000"/>
              </a:spcBef>
            </a:pPr>
            <a:r>
              <a:rPr lang="en-US" sz="3200" dirty="0">
                <a:solidFill>
                  <a:schemeClr val="bg1">
                    <a:lumMod val="95000"/>
                  </a:schemeClr>
                </a:solidFill>
              </a:rPr>
              <a:t>Softball and baseball</a:t>
            </a:r>
            <a:endParaRPr lang="en-US" sz="3200" dirty="0">
              <a:solidFill>
                <a:schemeClr val="bg1">
                  <a:lumMod val="95000"/>
                </a:schemeClr>
              </a:solidFill>
              <a:ea typeface="Calibri"/>
              <a:cs typeface="Calibri"/>
            </a:endParaRP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Metal Spikes</a:t>
            </a:r>
          </a:p>
        </p:txBody>
      </p:sp>
      <p:pic>
        <p:nvPicPr>
          <p:cNvPr id="9" name="Picture 8">
            <a:extLst>
              <a:ext uri="{FF2B5EF4-FFF2-40B4-BE49-F238E27FC236}">
                <a16:creationId xmlns:a16="http://schemas.microsoft.com/office/drawing/2014/main" id="{126139DF-DFA1-4A21-805F-783539B445C7}"/>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095209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87398"/>
            <a:ext cx="10916238" cy="3890525"/>
          </a:xfrm>
        </p:spPr>
        <p:txBody>
          <a:bodyPr/>
          <a:lstStyle/>
          <a:p>
            <a:pPr marL="342900" lvl="0" indent="-342900">
              <a:lnSpc>
                <a:spcPct val="100000"/>
              </a:lnSpc>
              <a:spcBef>
                <a:spcPct val="20000"/>
              </a:spcBef>
            </a:pPr>
            <a:r>
              <a:rPr lang="en-US" sz="3200">
                <a:solidFill>
                  <a:schemeClr val="bg1">
                    <a:lumMod val="95000"/>
                  </a:schemeClr>
                </a:solidFill>
              </a:rPr>
              <a:t>Make sure your players wear the appropriate glove for the specific position</a:t>
            </a:r>
          </a:p>
          <a:p>
            <a:pPr marL="342900" lvl="0" indent="-342900">
              <a:lnSpc>
                <a:spcPct val="100000"/>
              </a:lnSpc>
              <a:spcBef>
                <a:spcPct val="20000"/>
              </a:spcBef>
            </a:pPr>
            <a:endParaRPr lang="en-US" sz="1200">
              <a:solidFill>
                <a:schemeClr val="bg1">
                  <a:lumMod val="95000"/>
                </a:schemeClr>
              </a:solidFill>
            </a:endParaRPr>
          </a:p>
          <a:p>
            <a:pPr marL="342900" lvl="0" indent="-342900">
              <a:lnSpc>
                <a:spcPct val="100000"/>
              </a:lnSpc>
              <a:spcBef>
                <a:spcPct val="20000"/>
              </a:spcBef>
            </a:pPr>
            <a:r>
              <a:rPr lang="en-US" sz="3200">
                <a:solidFill>
                  <a:schemeClr val="bg1">
                    <a:lumMod val="95000"/>
                  </a:schemeClr>
                </a:solidFill>
              </a:rPr>
              <a:t>Baseball rule 1.12 to 1.14</a:t>
            </a:r>
          </a:p>
          <a:p>
            <a:pPr marL="342900" lvl="0" indent="-342900">
              <a:lnSpc>
                <a:spcPct val="100000"/>
              </a:lnSpc>
              <a:spcBef>
                <a:spcPct val="20000"/>
              </a:spcBef>
            </a:pPr>
            <a:endParaRPr lang="en-US" sz="1200">
              <a:solidFill>
                <a:schemeClr val="bg1">
                  <a:lumMod val="95000"/>
                </a:schemeClr>
              </a:solidFill>
            </a:endParaRPr>
          </a:p>
          <a:p>
            <a:pPr marL="342900" lvl="0" indent="-342900">
              <a:lnSpc>
                <a:spcPct val="100000"/>
              </a:lnSpc>
              <a:spcBef>
                <a:spcPct val="20000"/>
              </a:spcBef>
            </a:pPr>
            <a:r>
              <a:rPr lang="en-US" sz="3200">
                <a:solidFill>
                  <a:schemeClr val="bg1">
                    <a:lumMod val="95000"/>
                  </a:schemeClr>
                </a:solidFill>
              </a:rPr>
              <a:t>Softball rule 1.12 to 1.15</a:t>
            </a:r>
          </a:p>
          <a:p>
            <a:pPr marL="742950" lvl="1" indent="-285750">
              <a:lnSpc>
                <a:spcPct val="100000"/>
              </a:lnSpc>
              <a:spcBef>
                <a:spcPct val="20000"/>
              </a:spcBef>
              <a:buFont typeface="Arial" panose="020B0604020202020204" pitchFamily="34" charset="0"/>
              <a:buChar char="–"/>
            </a:pPr>
            <a:r>
              <a:rPr lang="en-US" sz="2800">
                <a:solidFill>
                  <a:schemeClr val="bg1">
                    <a:lumMod val="95000"/>
                  </a:schemeClr>
                </a:solidFill>
              </a:rPr>
              <a:t>Pitcher's glove can’t be color of ball</a:t>
            </a:r>
            <a:endParaRPr lang="en-US" sz="3200">
              <a:solidFill>
                <a:schemeClr val="bg1">
                  <a:lumMod val="95000"/>
                </a:schemeClr>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Gloves</a:t>
            </a:r>
          </a:p>
        </p:txBody>
      </p:sp>
      <p:pic>
        <p:nvPicPr>
          <p:cNvPr id="9" name="Picture 8">
            <a:extLst>
              <a:ext uri="{FF2B5EF4-FFF2-40B4-BE49-F238E27FC236}">
                <a16:creationId xmlns:a16="http://schemas.microsoft.com/office/drawing/2014/main" id="{672B8DB2-9F08-4A6E-B347-ECC5F13CCD87}"/>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50663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23187" y="1325962"/>
            <a:ext cx="10916238" cy="3973011"/>
          </a:xfrm>
        </p:spPr>
        <p:txBody>
          <a:bodyPr>
            <a:normAutofit fontScale="92500" lnSpcReduction="10000"/>
          </a:bodyPr>
          <a:lstStyle/>
          <a:p>
            <a:pPr marL="342900" lvl="0" indent="-342900">
              <a:lnSpc>
                <a:spcPct val="100000"/>
              </a:lnSpc>
              <a:spcBef>
                <a:spcPct val="20000"/>
              </a:spcBef>
            </a:pPr>
            <a:r>
              <a:rPr lang="en-US" sz="3200" dirty="0">
                <a:solidFill>
                  <a:schemeClr val="bg1">
                    <a:lumMod val="95000"/>
                  </a:schemeClr>
                </a:solidFill>
              </a:rPr>
              <a:t>Baseball and softball rule 1.16 </a:t>
            </a:r>
          </a:p>
          <a:p>
            <a:pPr marL="342900" lvl="0" indent="-342900">
              <a:lnSpc>
                <a:spcPct val="100000"/>
              </a:lnSpc>
              <a:spcBef>
                <a:spcPct val="20000"/>
              </a:spcBef>
            </a:pPr>
            <a:endParaRPr lang="en-US" sz="1400" dirty="0">
              <a:solidFill>
                <a:schemeClr val="bg1">
                  <a:lumMod val="95000"/>
                </a:schemeClr>
              </a:solidFill>
            </a:endParaRPr>
          </a:p>
          <a:p>
            <a:pPr marL="342900" lvl="0" indent="-342900">
              <a:lnSpc>
                <a:spcPct val="100000"/>
              </a:lnSpc>
              <a:spcBef>
                <a:spcPct val="20000"/>
              </a:spcBef>
            </a:pPr>
            <a:r>
              <a:rPr lang="en-US" sz="3200" dirty="0">
                <a:solidFill>
                  <a:schemeClr val="bg1">
                    <a:lumMod val="95000"/>
                  </a:schemeClr>
                </a:solidFill>
              </a:rPr>
              <a:t>MUST have manufacturer certification letter for </a:t>
            </a:r>
            <a:r>
              <a:rPr lang="en-US" sz="3200" b="1" dirty="0">
                <a:solidFill>
                  <a:srgbClr val="FF0000"/>
                </a:solidFill>
              </a:rPr>
              <a:t>ANY</a:t>
            </a:r>
            <a:r>
              <a:rPr lang="en-US" sz="3200" dirty="0">
                <a:solidFill>
                  <a:schemeClr val="bg1">
                    <a:lumMod val="95000"/>
                  </a:schemeClr>
                </a:solidFill>
              </a:rPr>
              <a:t> alteration of helmet</a:t>
            </a:r>
          </a:p>
          <a:p>
            <a:pPr marL="342900" lvl="0" indent="-342900">
              <a:lnSpc>
                <a:spcPct val="100000"/>
              </a:lnSpc>
              <a:spcBef>
                <a:spcPct val="20000"/>
              </a:spcBef>
            </a:pPr>
            <a:endParaRPr lang="en-US" sz="1400" dirty="0">
              <a:solidFill>
                <a:prstClr val="black"/>
              </a:solidFill>
            </a:endParaRPr>
          </a:p>
          <a:p>
            <a:pPr marL="342900" lvl="0" indent="-342900">
              <a:lnSpc>
                <a:spcPct val="100000"/>
              </a:lnSpc>
              <a:spcBef>
                <a:spcPct val="20000"/>
              </a:spcBef>
            </a:pPr>
            <a:r>
              <a:rPr lang="en-US" sz="3200" b="1" dirty="0">
                <a:solidFill>
                  <a:srgbClr val="FF0000"/>
                </a:solidFill>
              </a:rPr>
              <a:t>C-flap</a:t>
            </a:r>
            <a:r>
              <a:rPr lang="en-US" sz="3200" dirty="0">
                <a:solidFill>
                  <a:srgbClr val="FF0000"/>
                </a:solidFill>
              </a:rPr>
              <a:t> – </a:t>
            </a:r>
            <a:r>
              <a:rPr lang="en-US" sz="3200" dirty="0">
                <a:solidFill>
                  <a:schemeClr val="bg1">
                    <a:lumMod val="95000"/>
                  </a:schemeClr>
                </a:solidFill>
              </a:rPr>
              <a:t>Must be manufacturer approved. Get a letter from the manufacturer if you have questions.  See LL website. </a:t>
            </a:r>
          </a:p>
          <a:p>
            <a:pPr marL="342900" lvl="0" indent="-342900">
              <a:lnSpc>
                <a:spcPct val="100000"/>
              </a:lnSpc>
              <a:spcBef>
                <a:spcPct val="20000"/>
              </a:spcBef>
            </a:pPr>
            <a:endParaRPr lang="en-US" sz="3200" dirty="0">
              <a:solidFill>
                <a:srgbClr val="FF0000"/>
              </a:solidFill>
            </a:endParaRPr>
          </a:p>
          <a:p>
            <a:pPr marL="342900" lvl="0" indent="-342900">
              <a:lnSpc>
                <a:spcPct val="100000"/>
              </a:lnSpc>
              <a:spcBef>
                <a:spcPct val="20000"/>
              </a:spcBef>
            </a:pPr>
            <a:r>
              <a:rPr lang="en-US" sz="3200" dirty="0">
                <a:solidFill>
                  <a:schemeClr val="bg1"/>
                </a:solidFill>
              </a:rPr>
              <a:t>No missing or damaged padding.  No tape.</a:t>
            </a:r>
          </a:p>
          <a:p>
            <a:pPr marL="0" lvl="0" indent="0">
              <a:lnSpc>
                <a:spcPct val="100000"/>
              </a:lnSpc>
              <a:spcBef>
                <a:spcPct val="20000"/>
              </a:spcBef>
              <a:buNone/>
            </a:pPr>
            <a:endParaRPr lang="en-US" sz="3200" dirty="0">
              <a:solidFill>
                <a:srgbClr val="FF0000"/>
              </a:solidFill>
            </a:endParaRP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Batting Helmets</a:t>
            </a:r>
          </a:p>
        </p:txBody>
      </p:sp>
      <p:pic>
        <p:nvPicPr>
          <p:cNvPr id="9" name="Picture 8">
            <a:extLst>
              <a:ext uri="{FF2B5EF4-FFF2-40B4-BE49-F238E27FC236}">
                <a16:creationId xmlns:a16="http://schemas.microsoft.com/office/drawing/2014/main" id="{35DB3748-1AB7-48BD-B49D-D610C4AE01B7}"/>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7923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57" y="1923068"/>
            <a:ext cx="10916238" cy="3654855"/>
          </a:xfrm>
        </p:spPr>
        <p:txBody>
          <a:bodyPr/>
          <a:lstStyle/>
          <a:p>
            <a:pPr marL="0" lvl="0" indent="0" algn="ctr">
              <a:lnSpc>
                <a:spcPct val="100000"/>
              </a:lnSpc>
              <a:spcBef>
                <a:spcPct val="20000"/>
              </a:spcBef>
              <a:buNone/>
            </a:pPr>
            <a:r>
              <a:rPr lang="en-US" sz="8800" b="1">
                <a:solidFill>
                  <a:schemeClr val="bg1"/>
                </a:solidFill>
              </a:rPr>
              <a:t>Playing Rules</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455D4B8-CB32-4252-B0ED-FEB09B596759}"/>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59806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973011"/>
          </a:xfrm>
        </p:spPr>
        <p:txBody>
          <a:bodyPr vert="horz" lIns="91440" tIns="45720" rIns="91440" bIns="45720" rtlCol="0" anchor="t">
            <a:normAutofit/>
          </a:bodyPr>
          <a:lstStyle/>
          <a:p>
            <a:r>
              <a:rPr lang="en-US" sz="3200" b="1">
                <a:solidFill>
                  <a:schemeClr val="bg1"/>
                </a:solidFill>
              </a:rPr>
              <a:t>No minimum regular season games required</a:t>
            </a:r>
          </a:p>
          <a:p>
            <a:r>
              <a:rPr lang="en-US" sz="3200" b="1">
                <a:solidFill>
                  <a:schemeClr val="bg1"/>
                </a:solidFill>
              </a:rPr>
              <a:t>No CBO or Mandatory Play</a:t>
            </a:r>
            <a:endParaRPr lang="en-US" sz="3200" b="1">
              <a:solidFill>
                <a:schemeClr val="bg1"/>
              </a:solidFill>
              <a:cs typeface="Calibri"/>
            </a:endParaRPr>
          </a:p>
          <a:p>
            <a:r>
              <a:rPr lang="en-US" sz="3200" b="1">
                <a:solidFill>
                  <a:schemeClr val="bg1"/>
                </a:solidFill>
              </a:rPr>
              <a:t>Special pinch runners allowed 1X per inning, 2X per game</a:t>
            </a:r>
            <a:endParaRPr lang="en-US" sz="3200" b="1">
              <a:solidFill>
                <a:schemeClr val="bg1"/>
              </a:solidFill>
              <a:cs typeface="Calibri"/>
            </a:endParaRPr>
          </a:p>
          <a:p>
            <a:r>
              <a:rPr lang="en-US" sz="3200" b="1">
                <a:solidFill>
                  <a:schemeClr val="bg1"/>
                </a:solidFill>
              </a:rPr>
              <a:t>Linked players</a:t>
            </a:r>
            <a:endParaRPr lang="en-US" sz="3200" b="1">
              <a:solidFill>
                <a:schemeClr val="bg1"/>
              </a:solidFill>
              <a:cs typeface="Calibri"/>
            </a:endParaRPr>
          </a:p>
          <a:p>
            <a:r>
              <a:rPr lang="en-US" sz="3200" b="1">
                <a:solidFill>
                  <a:schemeClr val="bg1"/>
                </a:solidFill>
              </a:rPr>
              <a:t>Offensive substitutions when they come to bat ONLY</a:t>
            </a:r>
            <a:endParaRPr lang="en-US" sz="3200" b="1">
              <a:solidFill>
                <a:schemeClr val="bg1"/>
              </a:solidFill>
              <a:cs typeface="Calibri"/>
            </a:endParaRPr>
          </a:p>
          <a:p>
            <a:r>
              <a:rPr lang="en-US" sz="3200" b="1">
                <a:solidFill>
                  <a:schemeClr val="bg1"/>
                </a:solidFill>
              </a:rPr>
              <a:t>Designated hitter (Rule 3.03)</a:t>
            </a:r>
            <a:endParaRPr lang="en-US" sz="3200" b="1">
              <a:solidFill>
                <a:schemeClr val="bg1"/>
              </a:solidFill>
              <a:cs typeface="Calibri"/>
            </a:endParaRPr>
          </a:p>
          <a:p>
            <a:endParaRPr lang="en-US" sz="2800">
              <a:solidFill>
                <a:schemeClr val="bg1"/>
              </a:solidFill>
            </a:endParaRPr>
          </a:p>
          <a:p>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C00000"/>
                </a:solidFill>
                <a:effectLst/>
                <a:uLnTx/>
                <a:uFillTx/>
                <a:latin typeface="Calibri Light" panose="020F0302020204030204"/>
                <a:ea typeface="+mj-ea"/>
                <a:cs typeface="+mj-cs"/>
              </a:rPr>
              <a:t>Seniors </a:t>
            </a: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Softball &amp; Baseball ONLY</a:t>
            </a:r>
          </a:p>
        </p:txBody>
      </p:sp>
      <p:pic>
        <p:nvPicPr>
          <p:cNvPr id="9" name="Picture 8">
            <a:extLst>
              <a:ext uri="{FF2B5EF4-FFF2-40B4-BE49-F238E27FC236}">
                <a16:creationId xmlns:a16="http://schemas.microsoft.com/office/drawing/2014/main" id="{F7E38B27-CB12-42CC-8568-85026BCF53DE}"/>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10697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973011"/>
          </a:xfrm>
        </p:spPr>
        <p:txBody>
          <a:bodyPr vert="horz" lIns="91440" tIns="45720" rIns="91440" bIns="45720" rtlCol="0" anchor="t">
            <a:normAutofit lnSpcReduction="10000"/>
          </a:bodyPr>
          <a:lstStyle/>
          <a:p>
            <a:r>
              <a:rPr lang="en-US" sz="3200" b="1" dirty="0">
                <a:solidFill>
                  <a:schemeClr val="bg1"/>
                </a:solidFill>
              </a:rPr>
              <a:t>Tie Game – Beginning with the first extra inning, the batter due up last is placed at 2B.</a:t>
            </a:r>
            <a:br>
              <a:rPr lang="en-US" sz="3200" b="1" dirty="0">
                <a:solidFill>
                  <a:schemeClr val="bg1"/>
                </a:solidFill>
              </a:rPr>
            </a:br>
            <a:endParaRPr lang="en-US" sz="3200" b="1" dirty="0">
              <a:solidFill>
                <a:schemeClr val="bg1"/>
              </a:solidFill>
            </a:endParaRPr>
          </a:p>
          <a:p>
            <a:r>
              <a:rPr lang="en-US" sz="3200" b="1" dirty="0">
                <a:solidFill>
                  <a:schemeClr val="bg1"/>
                </a:solidFill>
              </a:rPr>
              <a:t>Softball Pitching – A pitcher removed from the circle may return as pitcher regardless of whether they move to another position on defense or to the bench.</a:t>
            </a:r>
          </a:p>
          <a:p>
            <a:endParaRPr lang="en-US" sz="1000" dirty="0">
              <a:solidFill>
                <a:srgbClr val="FF0000"/>
              </a:solidFill>
            </a:endParaRPr>
          </a:p>
          <a:p>
            <a:r>
              <a:rPr lang="en-US" sz="3200" b="1" dirty="0">
                <a:solidFill>
                  <a:schemeClr val="bg1"/>
                </a:solidFill>
              </a:rPr>
              <a:t>Electronic Communication – A one way communication device may be used to the catcher.</a:t>
            </a:r>
          </a:p>
          <a:p>
            <a:endParaRPr lang="en-US" sz="3200" b="1" dirty="0">
              <a:solidFill>
                <a:schemeClr val="bg1"/>
              </a:solidFill>
              <a:ea typeface="Calibri"/>
              <a:cs typeface="Calibri"/>
            </a:endParaRPr>
          </a:p>
          <a:p>
            <a:endParaRPr lang="en-US" sz="3200" dirty="0">
              <a:solidFill>
                <a:schemeClr val="bg1"/>
              </a:solidFill>
              <a:ea typeface="Calibri"/>
              <a:cs typeface="Calibri"/>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Rules of note</a:t>
            </a:r>
          </a:p>
        </p:txBody>
      </p:sp>
      <p:pic>
        <p:nvPicPr>
          <p:cNvPr id="9" name="Picture 8">
            <a:extLst>
              <a:ext uri="{FF2B5EF4-FFF2-40B4-BE49-F238E27FC236}">
                <a16:creationId xmlns:a16="http://schemas.microsoft.com/office/drawing/2014/main" id="{F7E38B27-CB12-42CC-8568-85026BCF53DE}"/>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79428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526356"/>
            <a:ext cx="11272886" cy="3973011"/>
          </a:xfrm>
        </p:spPr>
        <p:txBody>
          <a:bodyPr>
            <a:normAutofit fontScale="85000" lnSpcReduction="20000"/>
          </a:bodyPr>
          <a:lstStyle/>
          <a:p>
            <a:pPr marL="0" indent="0">
              <a:lnSpc>
                <a:spcPct val="100000"/>
              </a:lnSpc>
              <a:spcBef>
                <a:spcPts val="0"/>
              </a:spcBef>
              <a:buNone/>
            </a:pPr>
            <a:r>
              <a:rPr lang="en-US" sz="3900" b="1" dirty="0">
                <a:solidFill>
                  <a:schemeClr val="bg1"/>
                </a:solidFill>
              </a:rPr>
              <a:t>All Divisions Except Seniors</a:t>
            </a:r>
            <a:endParaRPr lang="en-US" sz="3200" b="1" dirty="0">
              <a:solidFill>
                <a:schemeClr val="bg1"/>
              </a:solidFill>
            </a:endParaRPr>
          </a:p>
          <a:p>
            <a:pPr>
              <a:lnSpc>
                <a:spcPct val="150000"/>
              </a:lnSpc>
              <a:spcBef>
                <a:spcPts val="0"/>
              </a:spcBef>
            </a:pPr>
            <a:r>
              <a:rPr lang="en-US" sz="3200" dirty="0">
                <a:solidFill>
                  <a:schemeClr val="bg1"/>
                </a:solidFill>
              </a:rPr>
              <a:t>Continuous Batting Order (CBO)</a:t>
            </a:r>
          </a:p>
          <a:p>
            <a:pPr>
              <a:lnSpc>
                <a:spcPct val="150000"/>
              </a:lnSpc>
              <a:spcBef>
                <a:spcPts val="0"/>
              </a:spcBef>
            </a:pPr>
            <a:r>
              <a:rPr lang="en-US" sz="3200" dirty="0">
                <a:solidFill>
                  <a:schemeClr val="bg1"/>
                </a:solidFill>
              </a:rPr>
              <a:t>All players present at start of game</a:t>
            </a:r>
          </a:p>
          <a:p>
            <a:pPr>
              <a:lnSpc>
                <a:spcPct val="150000"/>
              </a:lnSpc>
              <a:spcBef>
                <a:spcPts val="0"/>
              </a:spcBef>
            </a:pPr>
            <a:r>
              <a:rPr lang="en-US" sz="3200" dirty="0">
                <a:solidFill>
                  <a:schemeClr val="bg1"/>
                </a:solidFill>
              </a:rPr>
              <a:t>If player shows up late, add to bottom of order</a:t>
            </a:r>
          </a:p>
          <a:p>
            <a:pPr>
              <a:lnSpc>
                <a:spcPct val="150000"/>
              </a:lnSpc>
              <a:spcBef>
                <a:spcPts val="0"/>
              </a:spcBef>
            </a:pPr>
            <a:r>
              <a:rPr lang="en-US" sz="3200" dirty="0">
                <a:solidFill>
                  <a:schemeClr val="bg1"/>
                </a:solidFill>
              </a:rPr>
              <a:t>If player injured/sick, remove from game and skip in batting order</a:t>
            </a:r>
          </a:p>
          <a:p>
            <a:pPr>
              <a:lnSpc>
                <a:spcPct val="150000"/>
              </a:lnSpc>
              <a:spcBef>
                <a:spcPts val="0"/>
              </a:spcBef>
            </a:pPr>
            <a:r>
              <a:rPr lang="en-US" sz="3200" dirty="0">
                <a:solidFill>
                  <a:schemeClr val="bg1"/>
                </a:solidFill>
              </a:rPr>
              <a:t>Player with significant injury will require medical personnel note to play again</a:t>
            </a:r>
          </a:p>
          <a:p>
            <a:pPr>
              <a:lnSpc>
                <a:spcPct val="150000"/>
              </a:lnSpc>
              <a:spcBef>
                <a:spcPts val="0"/>
              </a:spcBef>
            </a:pPr>
            <a:r>
              <a:rPr lang="en-US" sz="3200" dirty="0">
                <a:solidFill>
                  <a:schemeClr val="bg1"/>
                </a:solidFill>
              </a:rPr>
              <a:t>There is no defensive requirement for mandatory play</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Mandatory Play – Tournament Rule 9</a:t>
            </a:r>
          </a:p>
        </p:txBody>
      </p:sp>
      <p:pic>
        <p:nvPicPr>
          <p:cNvPr id="9" name="Picture 8">
            <a:extLst>
              <a:ext uri="{FF2B5EF4-FFF2-40B4-BE49-F238E27FC236}">
                <a16:creationId xmlns:a16="http://schemas.microsoft.com/office/drawing/2014/main" id="{23B13B6A-92DD-483D-AD01-6CF526746B9A}"/>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4284711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96825"/>
            <a:ext cx="10916238" cy="3881098"/>
          </a:xfrm>
        </p:spPr>
        <p:txBody>
          <a:bodyPr vert="horz" lIns="91440" tIns="45720" rIns="91440" bIns="45720" rtlCol="0" anchor="t">
            <a:normAutofit/>
          </a:bodyPr>
          <a:lstStyle/>
          <a:p>
            <a:pPr marL="342900" lvl="0" indent="-342900">
              <a:lnSpc>
                <a:spcPct val="100000"/>
              </a:lnSpc>
              <a:spcBef>
                <a:spcPct val="20000"/>
              </a:spcBef>
            </a:pPr>
            <a:r>
              <a:rPr lang="en-US" sz="3200" dirty="0">
                <a:solidFill>
                  <a:schemeClr val="bg1"/>
                </a:solidFill>
              </a:rPr>
              <a:t>1.10 – Bat Certification</a:t>
            </a:r>
          </a:p>
          <a:p>
            <a:pPr marL="342900" lvl="0" indent="-342900">
              <a:lnSpc>
                <a:spcPct val="100000"/>
              </a:lnSpc>
              <a:spcBef>
                <a:spcPct val="20000"/>
              </a:spcBef>
            </a:pPr>
            <a:r>
              <a:rPr lang="en-US" sz="3200" dirty="0">
                <a:solidFill>
                  <a:schemeClr val="bg1"/>
                </a:solidFill>
              </a:rPr>
              <a:t>Regulation VI(D) – </a:t>
            </a:r>
            <a:r>
              <a:rPr lang="en-US" sz="3200" dirty="0">
                <a:solidFill>
                  <a:srgbClr val="FF0000"/>
                </a:solidFill>
              </a:rPr>
              <a:t>Pitcher can’t pitch 3 consecutive days</a:t>
            </a:r>
          </a:p>
          <a:p>
            <a:pPr marL="342900" lvl="0" indent="-342900">
              <a:lnSpc>
                <a:spcPct val="100000"/>
              </a:lnSpc>
              <a:spcBef>
                <a:spcPct val="20000"/>
              </a:spcBef>
            </a:pPr>
            <a:r>
              <a:rPr lang="en-US" sz="3200" dirty="0">
                <a:solidFill>
                  <a:schemeClr val="bg1"/>
                </a:solidFill>
              </a:rPr>
              <a:t>TR4 – Pitching rules, including pitch count limitations</a:t>
            </a:r>
          </a:p>
          <a:p>
            <a:pPr marL="342900" lvl="0" indent="-342900">
              <a:lnSpc>
                <a:spcPct val="100000"/>
              </a:lnSpc>
              <a:spcBef>
                <a:spcPct val="20000"/>
              </a:spcBef>
            </a:pPr>
            <a:r>
              <a:rPr lang="en-US" sz="3200" dirty="0">
                <a:solidFill>
                  <a:schemeClr val="bg1"/>
                </a:solidFill>
              </a:rPr>
              <a:t>TR7 – Mound visit 1x per inning/2x game (8-9-10s 2x/3x)</a:t>
            </a:r>
            <a:endParaRPr lang="en-US" sz="3200" dirty="0">
              <a:solidFill>
                <a:schemeClr val="bg1"/>
              </a:solidFill>
              <a:ea typeface="Calibri"/>
              <a:cs typeface="Calibri"/>
            </a:endParaRPr>
          </a:p>
          <a:p>
            <a:pPr marL="342900" lvl="0" indent="-342900">
              <a:lnSpc>
                <a:spcPct val="100000"/>
              </a:lnSpc>
              <a:spcBef>
                <a:spcPct val="20000"/>
              </a:spcBef>
            </a:pPr>
            <a:r>
              <a:rPr lang="en-US" sz="3200" dirty="0">
                <a:solidFill>
                  <a:schemeClr val="bg1"/>
                </a:solidFill>
              </a:rPr>
              <a:t>9.01d – Unsportsmanlike behavior </a:t>
            </a:r>
            <a:r>
              <a:rPr lang="en-US" sz="2400" dirty="0">
                <a:solidFill>
                  <a:schemeClr val="bg1"/>
                </a:solidFill>
              </a:rPr>
              <a:t>(stealing signs)</a:t>
            </a:r>
            <a:endParaRPr lang="en-US" sz="3200" dirty="0">
              <a:solidFill>
                <a:schemeClr val="bg1"/>
              </a:solidFill>
            </a:endParaRPr>
          </a:p>
          <a:p>
            <a:pPr lvl="3">
              <a:lnSpc>
                <a:spcPct val="100000"/>
              </a:lnSpc>
              <a:spcBef>
                <a:spcPct val="20000"/>
              </a:spcBef>
              <a:buFont typeface="Arial" panose="020B0604020202020204" pitchFamily="34" charset="0"/>
              <a:buChar char="–"/>
            </a:pPr>
            <a:r>
              <a:rPr lang="en-US" sz="2000" dirty="0">
                <a:solidFill>
                  <a:schemeClr val="bg1"/>
                </a:solidFill>
              </a:rPr>
              <a:t>Suspension of player and manager</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Significant </a:t>
            </a:r>
            <a:r>
              <a:rPr kumimoji="0" lang="en-US" sz="4800" b="1" i="0" u="sng" strike="noStrike" kern="1200" cap="none" spc="0" normalizeH="0" baseline="0" noProof="0">
                <a:ln>
                  <a:noFill/>
                </a:ln>
                <a:solidFill>
                  <a:prstClr val="white"/>
                </a:solidFill>
                <a:effectLst/>
                <a:uLnTx/>
                <a:uFillTx/>
                <a:latin typeface="Calibri Light" panose="020F0302020204030204"/>
                <a:ea typeface="+mj-ea"/>
                <a:cs typeface="+mj-cs"/>
              </a:rPr>
              <a:t>BASEBALL</a:t>
            </a: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 Rules</a:t>
            </a:r>
          </a:p>
        </p:txBody>
      </p:sp>
      <p:pic>
        <p:nvPicPr>
          <p:cNvPr id="9" name="Picture 8">
            <a:extLst>
              <a:ext uri="{FF2B5EF4-FFF2-40B4-BE49-F238E27FC236}">
                <a16:creationId xmlns:a16="http://schemas.microsoft.com/office/drawing/2014/main" id="{DBF77F64-221D-4F1C-9A57-63948490D52B}"/>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812389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973011"/>
          </a:xfrm>
        </p:spPr>
        <p:txBody>
          <a:bodyPr/>
          <a:lstStyle/>
          <a:p>
            <a:pPr marL="342900" lvl="0" indent="-342900">
              <a:lnSpc>
                <a:spcPct val="100000"/>
              </a:lnSpc>
              <a:spcBef>
                <a:spcPct val="20000"/>
              </a:spcBef>
            </a:pPr>
            <a:r>
              <a:rPr lang="en-US" sz="3200" dirty="0">
                <a:solidFill>
                  <a:schemeClr val="bg1"/>
                </a:solidFill>
              </a:rPr>
              <a:t>1.15(c) allows solid color arm sleeve on either arm</a:t>
            </a:r>
          </a:p>
          <a:p>
            <a:pPr marL="342900" lvl="0" indent="-342900">
              <a:lnSpc>
                <a:spcPct val="100000"/>
              </a:lnSpc>
              <a:spcBef>
                <a:spcPct val="20000"/>
              </a:spcBef>
            </a:pPr>
            <a:r>
              <a:rPr lang="en-US" sz="3200" dirty="0">
                <a:solidFill>
                  <a:schemeClr val="bg1"/>
                </a:solidFill>
              </a:rPr>
              <a:t>8.01(q) Pitchers release MUST be past vertical line of body</a:t>
            </a:r>
            <a:endParaRPr lang="en-US" sz="2400" b="1" dirty="0">
              <a:solidFill>
                <a:srgbClr val="FF0000"/>
              </a:solidFill>
            </a:endParaRPr>
          </a:p>
          <a:p>
            <a:pPr marL="342900" lvl="0" indent="-342900">
              <a:lnSpc>
                <a:spcPct val="100000"/>
              </a:lnSpc>
              <a:spcBef>
                <a:spcPct val="20000"/>
              </a:spcBef>
            </a:pPr>
            <a:r>
              <a:rPr lang="en-US" sz="3200" dirty="0">
                <a:solidFill>
                  <a:schemeClr val="bg1"/>
                </a:solidFill>
              </a:rPr>
              <a:t>9.01d – Unsportsmanlike behavior </a:t>
            </a:r>
            <a:r>
              <a:rPr lang="en-US" sz="2400" dirty="0">
                <a:solidFill>
                  <a:schemeClr val="bg1"/>
                </a:solidFill>
              </a:rPr>
              <a:t>(stealing signs)</a:t>
            </a:r>
            <a:endParaRPr lang="en-US" sz="3200" dirty="0">
              <a:solidFill>
                <a:schemeClr val="bg1"/>
              </a:solidFill>
            </a:endParaRPr>
          </a:p>
          <a:p>
            <a:pPr lvl="3">
              <a:lnSpc>
                <a:spcPct val="100000"/>
              </a:lnSpc>
              <a:spcBef>
                <a:spcPct val="20000"/>
              </a:spcBef>
              <a:buFont typeface="Arial" panose="020B0604020202020204" pitchFamily="34" charset="0"/>
              <a:buChar char="–"/>
            </a:pPr>
            <a:r>
              <a:rPr lang="en-US" sz="2000" dirty="0">
                <a:solidFill>
                  <a:schemeClr val="bg1"/>
                </a:solidFill>
              </a:rPr>
              <a:t>Suspension of player and manager</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Significant </a:t>
            </a:r>
            <a:r>
              <a:rPr kumimoji="0" lang="en-US" sz="4800" b="1" i="0" u="sng" strike="noStrike" kern="1200" cap="none" spc="0" normalizeH="0" baseline="0" noProof="0">
                <a:ln>
                  <a:noFill/>
                </a:ln>
                <a:solidFill>
                  <a:prstClr val="white"/>
                </a:solidFill>
                <a:effectLst/>
                <a:uLnTx/>
                <a:uFillTx/>
                <a:latin typeface="Calibri Light" panose="020F0302020204030204"/>
                <a:ea typeface="+mj-ea"/>
                <a:cs typeface="+mj-cs"/>
              </a:rPr>
              <a:t>SOFTBALL</a:t>
            </a: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 Rules</a:t>
            </a:r>
          </a:p>
        </p:txBody>
      </p:sp>
      <p:pic>
        <p:nvPicPr>
          <p:cNvPr id="9" name="Picture 8">
            <a:extLst>
              <a:ext uri="{FF2B5EF4-FFF2-40B4-BE49-F238E27FC236}">
                <a16:creationId xmlns:a16="http://schemas.microsoft.com/office/drawing/2014/main" id="{C6078784-541E-4A64-BC9A-4F6C640F6CC7}"/>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422753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25861" y="1383852"/>
            <a:ext cx="10926134" cy="5243058"/>
          </a:xfrm>
        </p:spPr>
        <p:txBody>
          <a:bodyPr vert="horz" lIns="91440" tIns="45720" rIns="91440" bIns="45720" rtlCol="0" anchor="t">
            <a:normAutofit/>
          </a:bodyPr>
          <a:lstStyle/>
          <a:p>
            <a:pPr marL="342900" lvl="0" indent="-342900">
              <a:lnSpc>
                <a:spcPct val="100000"/>
              </a:lnSpc>
              <a:spcBef>
                <a:spcPct val="20000"/>
              </a:spcBef>
            </a:pPr>
            <a:r>
              <a:rPr lang="en-US" sz="2200" dirty="0">
                <a:solidFill>
                  <a:schemeClr val="bg1"/>
                </a:solidFill>
              </a:rPr>
              <a:t>Any player who has played the position of</a:t>
            </a:r>
            <a:r>
              <a:rPr lang="en-US" sz="2200" dirty="0">
                <a:solidFill>
                  <a:prstClr val="black"/>
                </a:solidFill>
              </a:rPr>
              <a:t> </a:t>
            </a:r>
            <a:r>
              <a:rPr lang="en-US" sz="2200" dirty="0">
                <a:solidFill>
                  <a:srgbClr val="FF0000"/>
                </a:solidFill>
              </a:rPr>
              <a:t>catcher in 4 or more innings </a:t>
            </a:r>
            <a:r>
              <a:rPr lang="en-US" sz="2200" dirty="0">
                <a:solidFill>
                  <a:schemeClr val="bg1"/>
                </a:solidFill>
              </a:rPr>
              <a:t>is not eligible to pitch </a:t>
            </a:r>
            <a:r>
              <a:rPr lang="en-US" sz="2200" b="1" dirty="0">
                <a:solidFill>
                  <a:srgbClr val="C00000"/>
                </a:solidFill>
              </a:rPr>
              <a:t>that day</a:t>
            </a:r>
          </a:p>
          <a:p>
            <a:pPr marL="342900" lvl="0" indent="-342900">
              <a:lnSpc>
                <a:spcPct val="100000"/>
              </a:lnSpc>
              <a:spcBef>
                <a:spcPct val="20000"/>
              </a:spcBef>
            </a:pPr>
            <a:r>
              <a:rPr lang="en-US" sz="2200" dirty="0">
                <a:solidFill>
                  <a:schemeClr val="bg1"/>
                </a:solidFill>
              </a:rPr>
              <a:t>Pitchers once removed from the mound may not return to pitch </a:t>
            </a:r>
            <a:r>
              <a:rPr lang="en-US" sz="2200" b="1" dirty="0">
                <a:solidFill>
                  <a:srgbClr val="C00000"/>
                </a:solidFill>
              </a:rPr>
              <a:t>that day </a:t>
            </a:r>
            <a:r>
              <a:rPr lang="en-US" sz="2200" dirty="0">
                <a:solidFill>
                  <a:schemeClr val="bg1"/>
                </a:solidFill>
              </a:rPr>
              <a:t>(majors &amp; below)</a:t>
            </a:r>
          </a:p>
          <a:p>
            <a:pPr marL="342900" lvl="0" indent="-342900">
              <a:lnSpc>
                <a:spcPct val="100000"/>
              </a:lnSpc>
              <a:spcBef>
                <a:spcPct val="20000"/>
              </a:spcBef>
            </a:pPr>
            <a:r>
              <a:rPr lang="en-US" sz="2200" dirty="0">
                <a:solidFill>
                  <a:schemeClr val="bg1"/>
                </a:solidFill>
              </a:rPr>
              <a:t>A pitcher who delivers </a:t>
            </a:r>
            <a:r>
              <a:rPr lang="en-US" sz="2200" dirty="0">
                <a:solidFill>
                  <a:srgbClr val="FF0000"/>
                </a:solidFill>
              </a:rPr>
              <a:t>41 or more pitches </a:t>
            </a:r>
            <a:r>
              <a:rPr lang="en-US" sz="2200" dirty="0">
                <a:solidFill>
                  <a:schemeClr val="bg1"/>
                </a:solidFill>
              </a:rPr>
              <a:t>in a game may not catch </a:t>
            </a:r>
            <a:r>
              <a:rPr lang="en-US" sz="2200" b="1" dirty="0">
                <a:solidFill>
                  <a:srgbClr val="C00000"/>
                </a:solidFill>
              </a:rPr>
              <a:t>that day</a:t>
            </a:r>
          </a:p>
          <a:p>
            <a:pPr marL="342900" lvl="0" indent="-342900">
              <a:lnSpc>
                <a:spcPct val="100000"/>
              </a:lnSpc>
              <a:spcBef>
                <a:spcPct val="20000"/>
              </a:spcBef>
            </a:pPr>
            <a:r>
              <a:rPr lang="en-US" sz="2200" dirty="0">
                <a:solidFill>
                  <a:schemeClr val="bg1"/>
                </a:solidFill>
              </a:rPr>
              <a:t>A player may not pitch in 2 games in a day or </a:t>
            </a:r>
            <a:r>
              <a:rPr lang="en-US" sz="2200" dirty="0">
                <a:solidFill>
                  <a:srgbClr val="FF0000"/>
                </a:solidFill>
              </a:rPr>
              <a:t>3 consecutive days</a:t>
            </a:r>
          </a:p>
          <a:p>
            <a:pPr marL="342900" lvl="0" indent="-342900">
              <a:lnSpc>
                <a:spcPct val="100000"/>
              </a:lnSpc>
              <a:spcBef>
                <a:spcPct val="20000"/>
              </a:spcBef>
            </a:pPr>
            <a:r>
              <a:rPr lang="en-US" sz="2200" dirty="0">
                <a:solidFill>
                  <a:srgbClr val="FF0000"/>
                </a:solidFill>
              </a:rPr>
              <a:t>If a player catches less than 4 innings and then moves to pitcher, they cannot return to the position of catcher if they pitch more than 21 pitches</a:t>
            </a:r>
          </a:p>
          <a:p>
            <a:pPr marL="342900" lvl="0" indent="-342900">
              <a:lnSpc>
                <a:spcPct val="100000"/>
              </a:lnSpc>
              <a:spcBef>
                <a:spcPct val="20000"/>
              </a:spcBef>
            </a:pPr>
            <a:endParaRPr lang="en-US" sz="1000" dirty="0">
              <a:solidFill>
                <a:prstClr val="black"/>
              </a:solidFill>
            </a:endParaRPr>
          </a:p>
          <a:p>
            <a:pPr marL="0" indent="0">
              <a:lnSpc>
                <a:spcPct val="100000"/>
              </a:lnSpc>
              <a:spcBef>
                <a:spcPct val="20000"/>
              </a:spcBef>
              <a:buNone/>
            </a:pPr>
            <a:r>
              <a:rPr lang="en-US" sz="2200" b="1" dirty="0">
                <a:solidFill>
                  <a:schemeClr val="bg1"/>
                </a:solidFill>
              </a:rPr>
              <a:t>Intermediate/Juniors/Seniors: </a:t>
            </a:r>
            <a:endParaRPr lang="en-US" sz="2200" b="1" dirty="0">
              <a:solidFill>
                <a:schemeClr val="bg1"/>
              </a:solidFill>
              <a:ea typeface="Calibri"/>
              <a:cs typeface="Calibri"/>
            </a:endParaRPr>
          </a:p>
          <a:p>
            <a:pPr marL="342900" lvl="0" indent="-342900">
              <a:lnSpc>
                <a:spcPct val="100000"/>
              </a:lnSpc>
              <a:spcBef>
                <a:spcPct val="20000"/>
              </a:spcBef>
            </a:pPr>
            <a:r>
              <a:rPr lang="en-US" sz="2200" dirty="0">
                <a:solidFill>
                  <a:schemeClr val="bg1"/>
                </a:solidFill>
              </a:rPr>
              <a:t>A pitcher remaining in the game but moving to a different position can return as a pitcher anytime in the remainder of the game but only once per game</a:t>
            </a:r>
          </a:p>
          <a:p>
            <a:pPr marL="342900" indent="-342900">
              <a:lnSpc>
                <a:spcPct val="100000"/>
              </a:lnSpc>
              <a:spcBef>
                <a:spcPct val="20000"/>
              </a:spcBef>
            </a:pPr>
            <a:r>
              <a:rPr lang="en-US" sz="2200" dirty="0">
                <a:solidFill>
                  <a:schemeClr val="bg1"/>
                </a:solidFill>
                <a:ea typeface="Calibri"/>
                <a:cs typeface="Calibri"/>
              </a:rPr>
              <a:t>Juniors/Seniors: </a:t>
            </a:r>
            <a:r>
              <a:rPr lang="en-US" sz="2000" dirty="0">
                <a:solidFill>
                  <a:schemeClr val="bg1"/>
                </a:solidFill>
                <a:ea typeface="Calibri"/>
                <a:cs typeface="Calibri"/>
              </a:rPr>
              <a:t>If a player pitches 30 or less pitches in the 1</a:t>
            </a:r>
            <a:r>
              <a:rPr lang="en-US" sz="1300" baseline="30000" dirty="0">
                <a:solidFill>
                  <a:schemeClr val="bg1"/>
                </a:solidFill>
                <a:ea typeface="Calibri"/>
                <a:cs typeface="Calibri"/>
              </a:rPr>
              <a:t>st</a:t>
            </a:r>
            <a:r>
              <a:rPr lang="en-US" sz="2000" dirty="0">
                <a:solidFill>
                  <a:schemeClr val="bg1"/>
                </a:solidFill>
                <a:ea typeface="Calibri"/>
                <a:cs typeface="Calibri"/>
              </a:rPr>
              <a:t> game, that player may pitch the second game of that day</a:t>
            </a:r>
            <a:endParaRPr lang="en-US" sz="2000" dirty="0">
              <a:solidFill>
                <a:srgbClr val="000000"/>
              </a:solidFill>
              <a:ea typeface="Calibri"/>
              <a:cs typeface="Calibri"/>
            </a:endParaRPr>
          </a:p>
          <a:p>
            <a:pPr marL="342900" indent="-342900">
              <a:lnSpc>
                <a:spcPct val="100000"/>
              </a:lnSpc>
              <a:spcBef>
                <a:spcPct val="20000"/>
              </a:spcBef>
            </a:pPr>
            <a:endParaRPr lang="en-US" sz="2200" dirty="0">
              <a:solidFill>
                <a:schemeClr val="bg1"/>
              </a:solidFill>
              <a:ea typeface="Calibri"/>
              <a:cs typeface="Calibri"/>
            </a:endParaRPr>
          </a:p>
          <a:p>
            <a:pPr marL="342900" indent="-342900">
              <a:lnSpc>
                <a:spcPct val="100000"/>
              </a:lnSpc>
              <a:spcBef>
                <a:spcPct val="20000"/>
              </a:spcBef>
            </a:pPr>
            <a:endParaRPr lang="en-US" sz="2200" dirty="0">
              <a:solidFill>
                <a:schemeClr val="bg1"/>
              </a:solidFill>
              <a:ea typeface="Calibri"/>
              <a:cs typeface="Calibri"/>
            </a:endParaRPr>
          </a:p>
          <a:p>
            <a:pPr marL="0" indent="0" algn="ctr">
              <a:buNone/>
            </a:pPr>
            <a:endParaRPr lang="en-US" sz="3200" dirty="0">
              <a:solidFill>
                <a:schemeClr val="bg1"/>
              </a:solidFill>
              <a:ea typeface="Calibri" panose="020F0502020204030204"/>
              <a:cs typeface="Calibri" panose="020F0502020204030204"/>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Baseball Pitching Rules</a:t>
            </a:r>
          </a:p>
        </p:txBody>
      </p:sp>
      <p:pic>
        <p:nvPicPr>
          <p:cNvPr id="9" name="Picture 8">
            <a:extLst>
              <a:ext uri="{FF2B5EF4-FFF2-40B4-BE49-F238E27FC236}">
                <a16:creationId xmlns:a16="http://schemas.microsoft.com/office/drawing/2014/main" id="{02A2BED8-7508-42A3-BD45-0F1BFF501FCC}"/>
              </a:ext>
            </a:extLst>
          </p:cNvPr>
          <p:cNvPicPr/>
          <p:nvPr/>
        </p:nvPicPr>
        <p:blipFill>
          <a:blip r:embed="rId2"/>
          <a:stretch>
            <a:fillRect/>
          </a:stretch>
        </p:blipFill>
        <p:spPr>
          <a:xfrm>
            <a:off x="5682445" y="5774235"/>
            <a:ext cx="1014570" cy="855728"/>
          </a:xfrm>
          <a:prstGeom prst="rect">
            <a:avLst/>
          </a:prstGeom>
        </p:spPr>
      </p:pic>
    </p:spTree>
    <p:extLst>
      <p:ext uri="{BB962C8B-B14F-4D97-AF65-F5344CB8AC3E}">
        <p14:creationId xmlns:p14="http://schemas.microsoft.com/office/powerpoint/2010/main" val="66326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96" y="304800"/>
            <a:ext cx="11133056" cy="1143000"/>
          </a:xfrm>
        </p:spPr>
        <p:txBody>
          <a:bodyPr>
            <a:normAutofit/>
          </a:bodyPr>
          <a:lstStyle/>
          <a:p>
            <a:r>
              <a:rPr lang="en-US" sz="4800" b="1">
                <a:solidFill>
                  <a:schemeClr val="bg1"/>
                </a:solidFill>
              </a:rPr>
              <a:t>Purpose of Meeting</a:t>
            </a:r>
          </a:p>
        </p:txBody>
      </p:sp>
      <p:sp>
        <p:nvSpPr>
          <p:cNvPr id="3" name="Content Placeholder 2"/>
          <p:cNvSpPr>
            <a:spLocks noGrp="1"/>
          </p:cNvSpPr>
          <p:nvPr>
            <p:ph idx="1"/>
          </p:nvPr>
        </p:nvSpPr>
        <p:spPr>
          <a:xfrm>
            <a:off x="631596" y="1279012"/>
            <a:ext cx="10916238" cy="4525963"/>
          </a:xfrm>
        </p:spPr>
        <p:txBody>
          <a:bodyPr/>
          <a:lstStyle/>
          <a:p>
            <a:pPr marL="0" indent="0" algn="ctr">
              <a:buNone/>
            </a:pPr>
            <a:endParaRPr lang="en-US" b="1" dirty="0"/>
          </a:p>
          <a:p>
            <a:pPr marL="0" indent="0">
              <a:buNone/>
            </a:pPr>
            <a:r>
              <a:rPr lang="en-US" sz="3200" dirty="0">
                <a:solidFill>
                  <a:schemeClr val="bg1"/>
                </a:solidFill>
              </a:rPr>
              <a:t>Reinforce tournament guidelines to coaches and managers in order to promote a smooth tournament so that all who participate may have an enjoyable experience</a:t>
            </a:r>
          </a:p>
          <a:p>
            <a:pPr marL="0" indent="0">
              <a:buNone/>
            </a:pPr>
            <a:endParaRPr lang="en-US" sz="3200" dirty="0"/>
          </a:p>
          <a:p>
            <a:pPr marL="0" indent="0" algn="ctr">
              <a:buNone/>
            </a:pPr>
            <a:r>
              <a:rPr lang="en-US" sz="3200" b="1" dirty="0">
                <a:solidFill>
                  <a:srgbClr val="FF0000"/>
                </a:solidFill>
              </a:rPr>
              <a:t>Hold general questions to the end</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07CD927-06CC-403A-8B89-265E272DD3D5}"/>
              </a:ext>
            </a:extLst>
          </p:cNvPr>
          <p:cNvPicPr/>
          <p:nvPr/>
        </p:nvPicPr>
        <p:blipFill>
          <a:blip r:embed="rId2"/>
          <a:stretch>
            <a:fillRect/>
          </a:stretch>
        </p:blipFill>
        <p:spPr>
          <a:xfrm>
            <a:off x="5625588" y="5636444"/>
            <a:ext cx="928253" cy="1002961"/>
          </a:xfrm>
          <a:prstGeom prst="rect">
            <a:avLst/>
          </a:prstGeom>
        </p:spPr>
      </p:pic>
    </p:spTree>
    <p:extLst>
      <p:ext uri="{BB962C8B-B14F-4D97-AF65-F5344CB8AC3E}">
        <p14:creationId xmlns:p14="http://schemas.microsoft.com/office/powerpoint/2010/main" val="906256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694061"/>
          </a:xfrm>
        </p:spPr>
        <p:txBody>
          <a:bodyPr>
            <a:normAutofit fontScale="92500" lnSpcReduction="10000"/>
          </a:bodyPr>
          <a:lstStyle/>
          <a:p>
            <a:pPr marL="342900" lvl="0" indent="-342900">
              <a:lnSpc>
                <a:spcPct val="100000"/>
              </a:lnSpc>
              <a:spcBef>
                <a:spcPct val="20000"/>
              </a:spcBef>
            </a:pPr>
            <a:r>
              <a:rPr lang="en-US" sz="3200">
                <a:solidFill>
                  <a:schemeClr val="bg1"/>
                </a:solidFill>
              </a:rPr>
              <a:t>66 plus pitches= 4 calendar days</a:t>
            </a:r>
          </a:p>
          <a:p>
            <a:pPr marL="342900" lvl="0" indent="-342900">
              <a:lnSpc>
                <a:spcPct val="100000"/>
              </a:lnSpc>
              <a:spcBef>
                <a:spcPct val="20000"/>
              </a:spcBef>
            </a:pPr>
            <a:r>
              <a:rPr lang="en-US" sz="3200">
                <a:solidFill>
                  <a:schemeClr val="bg1"/>
                </a:solidFill>
              </a:rPr>
              <a:t>51-65 pitches= 3 calendar days</a:t>
            </a:r>
          </a:p>
          <a:p>
            <a:pPr marL="342900" lvl="0" indent="-342900">
              <a:lnSpc>
                <a:spcPct val="100000"/>
              </a:lnSpc>
              <a:spcBef>
                <a:spcPct val="20000"/>
              </a:spcBef>
            </a:pPr>
            <a:r>
              <a:rPr lang="en-US" sz="3200">
                <a:solidFill>
                  <a:schemeClr val="bg1"/>
                </a:solidFill>
              </a:rPr>
              <a:t>36-50 pitches= 2 calendar days</a:t>
            </a:r>
          </a:p>
          <a:p>
            <a:pPr marL="342900" lvl="0" indent="-342900">
              <a:lnSpc>
                <a:spcPct val="100000"/>
              </a:lnSpc>
              <a:spcBef>
                <a:spcPct val="20000"/>
              </a:spcBef>
            </a:pPr>
            <a:r>
              <a:rPr lang="en-US" sz="3200">
                <a:solidFill>
                  <a:schemeClr val="bg1"/>
                </a:solidFill>
              </a:rPr>
              <a:t>21-35 pitches= 1 calendar day</a:t>
            </a:r>
          </a:p>
          <a:p>
            <a:pPr marL="342900" lvl="0" indent="-342900">
              <a:lnSpc>
                <a:spcPct val="100000"/>
              </a:lnSpc>
              <a:spcBef>
                <a:spcPct val="20000"/>
              </a:spcBef>
            </a:pPr>
            <a:r>
              <a:rPr lang="en-US" sz="3200">
                <a:solidFill>
                  <a:schemeClr val="bg1"/>
                </a:solidFill>
              </a:rPr>
              <a:t>1-20 pitches = no rest needed</a:t>
            </a:r>
          </a:p>
          <a:p>
            <a:pPr marL="342900" lvl="0" indent="-342900">
              <a:lnSpc>
                <a:spcPct val="100000"/>
              </a:lnSpc>
              <a:spcBef>
                <a:spcPct val="20000"/>
              </a:spcBef>
            </a:pPr>
            <a:endParaRPr lang="en-US" sz="1400">
              <a:solidFill>
                <a:prstClr val="black"/>
              </a:solidFill>
            </a:endParaRPr>
          </a:p>
          <a:p>
            <a:pPr marL="0" lvl="0" indent="0" algn="ctr">
              <a:lnSpc>
                <a:spcPct val="100000"/>
              </a:lnSpc>
              <a:spcBef>
                <a:spcPct val="20000"/>
              </a:spcBef>
              <a:buNone/>
            </a:pPr>
            <a:r>
              <a:rPr lang="en-US" b="1">
                <a:solidFill>
                  <a:srgbClr val="C00000"/>
                </a:solidFill>
              </a:rPr>
              <a:t>Under no circumstances shall a player pitch in 3 consecutive days (all divisions)</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Baseball Pitching Days Rest</a:t>
            </a:r>
          </a:p>
        </p:txBody>
      </p:sp>
      <p:pic>
        <p:nvPicPr>
          <p:cNvPr id="9" name="Picture 8">
            <a:extLst>
              <a:ext uri="{FF2B5EF4-FFF2-40B4-BE49-F238E27FC236}">
                <a16:creationId xmlns:a16="http://schemas.microsoft.com/office/drawing/2014/main" id="{A26E31C4-A5DC-4298-9F8D-020C7B55C946}"/>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25152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395166"/>
            <a:ext cx="10916238" cy="4182757"/>
          </a:xfrm>
        </p:spPr>
        <p:txBody>
          <a:bodyPr>
            <a:normAutofit fontScale="92500"/>
          </a:bodyPr>
          <a:lstStyle/>
          <a:p>
            <a:pPr marL="0" lvl="0" indent="0">
              <a:lnSpc>
                <a:spcPct val="100000"/>
              </a:lnSpc>
              <a:spcBef>
                <a:spcPct val="20000"/>
              </a:spcBef>
              <a:buNone/>
            </a:pPr>
            <a:r>
              <a:rPr lang="en-US" sz="3000" b="1">
                <a:solidFill>
                  <a:schemeClr val="bg1"/>
                </a:solidFill>
              </a:rPr>
              <a:t>If a pitcher reaches a day(s) of rest threshold while facing a batter, the pitcher may continue to pitch until any one of the following occurs:</a:t>
            </a:r>
          </a:p>
          <a:p>
            <a:pPr marL="0" lvl="0" indent="0">
              <a:lnSpc>
                <a:spcPct val="100000"/>
              </a:lnSpc>
              <a:spcBef>
                <a:spcPct val="20000"/>
              </a:spcBef>
              <a:buNone/>
            </a:pPr>
            <a:endParaRPr lang="en-US" sz="1400">
              <a:solidFill>
                <a:schemeClr val="bg1"/>
              </a:solidFill>
            </a:endParaRPr>
          </a:p>
          <a:p>
            <a:pPr marL="514350" lvl="0" indent="-514350">
              <a:lnSpc>
                <a:spcPct val="100000"/>
              </a:lnSpc>
              <a:spcBef>
                <a:spcPct val="20000"/>
              </a:spcBef>
              <a:buFont typeface="Arial" panose="020B0604020202020204" pitchFamily="34" charset="0"/>
              <a:buAutoNum type="arabicPeriod"/>
            </a:pPr>
            <a:r>
              <a:rPr lang="en-US" sz="3000">
                <a:solidFill>
                  <a:schemeClr val="bg1"/>
                </a:solidFill>
              </a:rPr>
              <a:t>That batter reaches base</a:t>
            </a:r>
          </a:p>
          <a:p>
            <a:pPr marL="514350" lvl="0" indent="-514350">
              <a:lnSpc>
                <a:spcPct val="100000"/>
              </a:lnSpc>
              <a:spcBef>
                <a:spcPct val="20000"/>
              </a:spcBef>
              <a:buFont typeface="Arial" panose="020B0604020202020204" pitchFamily="34" charset="0"/>
              <a:buAutoNum type="arabicPeriod"/>
            </a:pPr>
            <a:r>
              <a:rPr lang="en-US" sz="3000">
                <a:solidFill>
                  <a:schemeClr val="bg1"/>
                </a:solidFill>
              </a:rPr>
              <a:t>That batter is retired</a:t>
            </a:r>
          </a:p>
          <a:p>
            <a:pPr marL="514350" lvl="0" indent="-514350">
              <a:lnSpc>
                <a:spcPct val="100000"/>
              </a:lnSpc>
              <a:spcBef>
                <a:spcPct val="20000"/>
              </a:spcBef>
              <a:buFont typeface="Arial" panose="020B0604020202020204" pitchFamily="34" charset="0"/>
              <a:buAutoNum type="arabicPeriod"/>
            </a:pPr>
            <a:r>
              <a:rPr lang="en-US" sz="3000">
                <a:solidFill>
                  <a:schemeClr val="bg1"/>
                </a:solidFill>
              </a:rPr>
              <a:t>The third out is made to complete the inning</a:t>
            </a:r>
          </a:p>
          <a:p>
            <a:pPr marL="514350" lvl="0" indent="-514350">
              <a:lnSpc>
                <a:spcPct val="100000"/>
              </a:lnSpc>
              <a:spcBef>
                <a:spcPct val="20000"/>
              </a:spcBef>
              <a:buFont typeface="Arial" panose="020B0604020202020204" pitchFamily="34" charset="0"/>
              <a:buAutoNum type="arabicPeriod"/>
            </a:pPr>
            <a:endParaRPr lang="en-US" sz="1400">
              <a:solidFill>
                <a:schemeClr val="bg1"/>
              </a:solidFill>
            </a:endParaRPr>
          </a:p>
          <a:p>
            <a:pPr marL="0" lvl="0" indent="0">
              <a:lnSpc>
                <a:spcPct val="100000"/>
              </a:lnSpc>
              <a:spcBef>
                <a:spcPct val="20000"/>
              </a:spcBef>
              <a:buNone/>
            </a:pPr>
            <a:r>
              <a:rPr lang="en-US" sz="3000">
                <a:solidFill>
                  <a:schemeClr val="bg1"/>
                </a:solidFill>
              </a:rPr>
              <a:t>The pitcher will only be required to observe the calendar day(s) of rest for the threshold reached</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785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Baseball Pitching Thresholds</a:t>
            </a:r>
          </a:p>
        </p:txBody>
      </p:sp>
      <p:pic>
        <p:nvPicPr>
          <p:cNvPr id="9" name="Picture 8">
            <a:extLst>
              <a:ext uri="{FF2B5EF4-FFF2-40B4-BE49-F238E27FC236}">
                <a16:creationId xmlns:a16="http://schemas.microsoft.com/office/drawing/2014/main" id="{2BADB575-A550-4AF4-8CBB-1C72BF2AED28}"/>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276242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57" y="1395166"/>
            <a:ext cx="10916238" cy="4182757"/>
          </a:xfrm>
        </p:spPr>
        <p:txBody>
          <a:bodyPr>
            <a:normAutofit lnSpcReduction="10000"/>
          </a:bodyPr>
          <a:lstStyle/>
          <a:p>
            <a:pPr marL="342900" lvl="0" indent="-342900">
              <a:lnSpc>
                <a:spcPct val="100000"/>
              </a:lnSpc>
              <a:spcBef>
                <a:spcPct val="20000"/>
              </a:spcBef>
            </a:pPr>
            <a:r>
              <a:rPr lang="en-US" sz="3000" dirty="0">
                <a:solidFill>
                  <a:schemeClr val="bg1"/>
                </a:solidFill>
              </a:rPr>
              <a:t>Delivery of a single pitch constitutes having pitched an inning</a:t>
            </a:r>
          </a:p>
          <a:p>
            <a:pPr marL="342900" lvl="0" indent="-342900">
              <a:lnSpc>
                <a:spcPct val="100000"/>
              </a:lnSpc>
              <a:spcBef>
                <a:spcPct val="20000"/>
              </a:spcBef>
            </a:pPr>
            <a:r>
              <a:rPr lang="en-US" sz="3000" dirty="0">
                <a:solidFill>
                  <a:schemeClr val="bg1"/>
                </a:solidFill>
              </a:rPr>
              <a:t>A Player may not pitch in more than 12 innings in a day</a:t>
            </a:r>
          </a:p>
          <a:p>
            <a:pPr marL="342900" lvl="0" indent="-342900">
              <a:lnSpc>
                <a:spcPct val="100000"/>
              </a:lnSpc>
              <a:spcBef>
                <a:spcPct val="20000"/>
              </a:spcBef>
            </a:pPr>
            <a:r>
              <a:rPr lang="en-US" sz="3000" dirty="0">
                <a:solidFill>
                  <a:schemeClr val="bg1"/>
                </a:solidFill>
              </a:rPr>
              <a:t>A pitcher removed from the circle can return as a pitcher anytime in the remainder of the game, but only once in the same inning as he/she was removed</a:t>
            </a:r>
          </a:p>
          <a:p>
            <a:pPr marL="342900" lvl="0" indent="-342900">
              <a:lnSpc>
                <a:spcPct val="100000"/>
              </a:lnSpc>
              <a:spcBef>
                <a:spcPct val="20000"/>
              </a:spcBef>
            </a:pPr>
            <a:r>
              <a:rPr lang="en-US" sz="3000" dirty="0">
                <a:solidFill>
                  <a:schemeClr val="bg1"/>
                </a:solidFill>
              </a:rPr>
              <a:t>If a player pitches in less than seven (7) innings in a calendar day, no rest is required. </a:t>
            </a:r>
          </a:p>
          <a:p>
            <a:pPr marL="342900" lvl="0" indent="-342900">
              <a:lnSpc>
                <a:spcPct val="100000"/>
              </a:lnSpc>
              <a:spcBef>
                <a:spcPct val="20000"/>
              </a:spcBef>
            </a:pPr>
            <a:r>
              <a:rPr lang="en-US" sz="3000" dirty="0">
                <a:solidFill>
                  <a:schemeClr val="bg1"/>
                </a:solidFill>
              </a:rPr>
              <a:t>If a player pitches 7 or more innings in a day 1 calendar days rest is mandatory</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47307" y="115089"/>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Softball Pitching Rules – </a:t>
            </a:r>
            <a:r>
              <a:rPr kumimoji="0" lang="en-US" sz="4000" i="0" u="none" strike="noStrike" kern="1200" cap="none" spc="0" normalizeH="0" baseline="0" noProof="0">
                <a:ln>
                  <a:noFill/>
                </a:ln>
                <a:solidFill>
                  <a:prstClr val="white"/>
                </a:solidFill>
                <a:effectLst/>
                <a:uLnTx/>
                <a:uFillTx/>
                <a:latin typeface="Calibri Light" panose="020F0302020204030204"/>
                <a:ea typeface="+mj-ea"/>
                <a:cs typeface="+mj-cs"/>
              </a:rPr>
              <a:t>Majors &amp; Below</a:t>
            </a:r>
          </a:p>
        </p:txBody>
      </p:sp>
      <p:pic>
        <p:nvPicPr>
          <p:cNvPr id="9" name="Picture 8">
            <a:extLst>
              <a:ext uri="{FF2B5EF4-FFF2-40B4-BE49-F238E27FC236}">
                <a16:creationId xmlns:a16="http://schemas.microsoft.com/office/drawing/2014/main" id="{6E1680EE-77DB-4976-AB5B-771AEFA6F073}"/>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116861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395166"/>
            <a:ext cx="10916238" cy="4182757"/>
          </a:xfrm>
        </p:spPr>
        <p:txBody>
          <a:bodyPr/>
          <a:lstStyle/>
          <a:p>
            <a:pPr marL="342900" lvl="0" indent="-342900">
              <a:lnSpc>
                <a:spcPct val="100000"/>
              </a:lnSpc>
              <a:spcBef>
                <a:spcPct val="20000"/>
              </a:spcBef>
            </a:pPr>
            <a:r>
              <a:rPr lang="en-US" sz="3200" dirty="0">
                <a:solidFill>
                  <a:schemeClr val="bg1"/>
                </a:solidFill>
              </a:rPr>
              <a:t>This rule will be applied to all levels except </a:t>
            </a:r>
          </a:p>
          <a:p>
            <a:pPr marL="0" lvl="0" indent="0">
              <a:lnSpc>
                <a:spcPct val="100000"/>
              </a:lnSpc>
              <a:spcBef>
                <a:spcPct val="20000"/>
              </a:spcBef>
              <a:buNone/>
            </a:pPr>
            <a:r>
              <a:rPr lang="en-US" sz="3200" dirty="0">
                <a:solidFill>
                  <a:schemeClr val="bg1"/>
                </a:solidFill>
              </a:rPr>
              <a:t>8, 9, 10 Tournament Division</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3</a:t>
            </a:r>
            <a:r>
              <a:rPr kumimoji="0" lang="en-US" sz="4800" b="1" i="0" u="none" strike="noStrike" kern="1200" cap="none" spc="0" normalizeH="0" baseline="30000" noProof="0" dirty="0">
                <a:ln>
                  <a:noFill/>
                </a:ln>
                <a:solidFill>
                  <a:prstClr val="white"/>
                </a:solidFill>
                <a:effectLst/>
                <a:uLnTx/>
                <a:uFillTx/>
                <a:latin typeface="Calibri Light" panose="020F0302020204030204"/>
                <a:ea typeface="+mj-ea"/>
                <a:cs typeface="+mj-cs"/>
              </a:rPr>
              <a:t>rd</a:t>
            </a: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 Strike </a:t>
            </a:r>
            <a:r>
              <a:rPr lang="en-US" sz="4800" b="1" dirty="0">
                <a:solidFill>
                  <a:prstClr val="white"/>
                </a:solidFill>
                <a:latin typeface="Calibri Light" panose="020F0302020204030204"/>
              </a:rPr>
              <a:t>Not C</a:t>
            </a: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aught – </a:t>
            </a:r>
            <a:r>
              <a:rPr kumimoji="0" lang="en-US" sz="4800" i="0" u="none" strike="noStrike" kern="1200" cap="none" spc="0" normalizeH="0" baseline="0" noProof="0" dirty="0">
                <a:ln>
                  <a:noFill/>
                </a:ln>
                <a:solidFill>
                  <a:prstClr val="white"/>
                </a:solidFill>
                <a:effectLst/>
                <a:uLnTx/>
                <a:uFillTx/>
                <a:latin typeface="Calibri Light" panose="020F0302020204030204"/>
                <a:ea typeface="+mj-ea"/>
                <a:cs typeface="+mj-cs"/>
              </a:rPr>
              <a:t>Baseball &amp; Softball</a:t>
            </a:r>
          </a:p>
        </p:txBody>
      </p:sp>
      <p:pic>
        <p:nvPicPr>
          <p:cNvPr id="9" name="Picture 2">
            <a:extLst>
              <a:ext uri="{FF2B5EF4-FFF2-40B4-BE49-F238E27FC236}">
                <a16:creationId xmlns:a16="http://schemas.microsoft.com/office/drawing/2014/main" id="{E00BD2A6-596D-460C-8190-623F13135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876" t="56665" r="19024" b="18985"/>
          <a:stretch/>
        </p:blipFill>
        <p:spPr bwMode="auto">
          <a:xfrm>
            <a:off x="5123605" y="2878877"/>
            <a:ext cx="1932219" cy="216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CD4AE780-CE3E-4091-A6D1-95E42A35931A}"/>
              </a:ext>
            </a:extLst>
          </p:cNvPr>
          <p:cNvPicPr/>
          <p:nvPr/>
        </p:nvPicPr>
        <p:blipFill>
          <a:blip r:embed="rId3"/>
          <a:stretch>
            <a:fillRect/>
          </a:stretch>
        </p:blipFill>
        <p:spPr>
          <a:xfrm>
            <a:off x="5682444" y="5373460"/>
            <a:ext cx="1119341" cy="1176571"/>
          </a:xfrm>
          <a:prstGeom prst="rect">
            <a:avLst/>
          </a:prstGeom>
        </p:spPr>
      </p:pic>
    </p:spTree>
    <p:extLst>
      <p:ext uri="{BB962C8B-B14F-4D97-AF65-F5344CB8AC3E}">
        <p14:creationId xmlns:p14="http://schemas.microsoft.com/office/powerpoint/2010/main" val="2876626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51415"/>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848465"/>
            <a:ext cx="10916238" cy="3729458"/>
          </a:xfrm>
        </p:spPr>
        <p:txBody>
          <a:bodyPr vert="horz" lIns="91440" tIns="45720" rIns="91440" bIns="45720" rtlCol="0" anchor="t">
            <a:normAutofit/>
          </a:bodyPr>
          <a:lstStyle/>
          <a:p>
            <a:pPr marL="342900" indent="-342900">
              <a:lnSpc>
                <a:spcPct val="100000"/>
              </a:lnSpc>
              <a:spcBef>
                <a:spcPct val="20000"/>
              </a:spcBef>
            </a:pPr>
            <a:r>
              <a:rPr lang="en-US" sz="3000">
                <a:solidFill>
                  <a:schemeClr val="bg1"/>
                </a:solidFill>
              </a:rPr>
              <a:t>Baseball – Pitchers and catcher Only</a:t>
            </a:r>
          </a:p>
          <a:p>
            <a:pPr marL="342900" indent="-342900">
              <a:lnSpc>
                <a:spcPct val="100000"/>
              </a:lnSpc>
              <a:spcBef>
                <a:spcPct val="20000"/>
              </a:spcBef>
            </a:pPr>
            <a:r>
              <a:rPr lang="en-US" sz="3000">
                <a:solidFill>
                  <a:schemeClr val="bg1"/>
                </a:solidFill>
              </a:rPr>
              <a:t>Softball – Pitchers Only</a:t>
            </a:r>
            <a:endParaRPr lang="en-US" sz="3000">
              <a:solidFill>
                <a:schemeClr val="bg1"/>
              </a:solidFill>
              <a:cs typeface="Calibri"/>
            </a:endParaRPr>
          </a:p>
          <a:p>
            <a:pPr marL="342900" lvl="0" indent="-342900">
              <a:lnSpc>
                <a:spcPct val="100000"/>
              </a:lnSpc>
              <a:spcBef>
                <a:spcPct val="20000"/>
              </a:spcBef>
            </a:pPr>
            <a:endParaRPr lang="en-US" sz="1000">
              <a:solidFill>
                <a:schemeClr val="bg1"/>
              </a:solidFill>
            </a:endParaRPr>
          </a:p>
          <a:p>
            <a:pPr marL="342900" lvl="0" indent="-342900">
              <a:lnSpc>
                <a:spcPct val="100000"/>
              </a:lnSpc>
              <a:spcBef>
                <a:spcPct val="20000"/>
              </a:spcBef>
            </a:pPr>
            <a:endParaRPr lang="en-US" sz="1300">
              <a:solidFill>
                <a:prstClr val="black"/>
              </a:solidFill>
            </a:endParaRPr>
          </a:p>
          <a:p>
            <a:pPr marL="342900" lvl="0" indent="-342900">
              <a:lnSpc>
                <a:spcPct val="100000"/>
              </a:lnSpc>
              <a:spcBef>
                <a:spcPct val="20000"/>
              </a:spcBef>
            </a:pPr>
            <a:r>
              <a:rPr lang="en-US" sz="3000">
                <a:solidFill>
                  <a:srgbClr val="FF0000"/>
                </a:solidFill>
              </a:rPr>
              <a:t>Announce your substitutions to the umpire, every time you wish to substitute at the </a:t>
            </a:r>
            <a:r>
              <a:rPr lang="en-US" sz="3000" u="sng">
                <a:solidFill>
                  <a:srgbClr val="FF0000"/>
                </a:solidFill>
              </a:rPr>
              <a:t>beginning of the half-inning</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800" b="1">
                <a:solidFill>
                  <a:prstClr val="white"/>
                </a:solidFill>
                <a:latin typeface="Calibri Light" panose="020F0302020204030204"/>
              </a:rPr>
              <a:t>Defensive Substitutions</a:t>
            </a: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 Given to Umpire</a:t>
            </a:r>
          </a:p>
        </p:txBody>
      </p:sp>
      <p:pic>
        <p:nvPicPr>
          <p:cNvPr id="9" name="Picture 8">
            <a:extLst>
              <a:ext uri="{FF2B5EF4-FFF2-40B4-BE49-F238E27FC236}">
                <a16:creationId xmlns:a16="http://schemas.microsoft.com/office/drawing/2014/main" id="{8AB34806-6F8F-49BB-9C5C-FBFEC86C1ECA}"/>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22379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762812"/>
            <a:ext cx="10916238" cy="3815111"/>
          </a:xfrm>
        </p:spPr>
        <p:txBody>
          <a:bodyPr/>
          <a:lstStyle/>
          <a:p>
            <a:pPr marL="342900" lvl="0" indent="-342900">
              <a:lnSpc>
                <a:spcPct val="100000"/>
              </a:lnSpc>
              <a:spcBef>
                <a:spcPct val="20000"/>
              </a:spcBef>
            </a:pPr>
            <a:r>
              <a:rPr lang="en-US" sz="3200" dirty="0">
                <a:solidFill>
                  <a:schemeClr val="bg1"/>
                </a:solidFill>
              </a:rPr>
              <a:t>No Excuses Period</a:t>
            </a:r>
          </a:p>
          <a:p>
            <a:pPr marL="0" lvl="0" indent="0">
              <a:lnSpc>
                <a:spcPct val="100000"/>
              </a:lnSpc>
              <a:spcBef>
                <a:spcPct val="20000"/>
              </a:spcBef>
              <a:buNone/>
            </a:pPr>
            <a:r>
              <a:rPr lang="en-US" sz="3200" dirty="0">
                <a:solidFill>
                  <a:schemeClr val="bg1"/>
                </a:solidFill>
              </a:rPr>
              <a:t>	Examples—Pitching change</a:t>
            </a:r>
          </a:p>
          <a:p>
            <a:pPr marL="0" lvl="0" indent="0">
              <a:lnSpc>
                <a:spcPct val="100000"/>
              </a:lnSpc>
              <a:spcBef>
                <a:spcPct val="20000"/>
              </a:spcBef>
              <a:buNone/>
            </a:pPr>
            <a:r>
              <a:rPr lang="en-US" sz="3200" dirty="0">
                <a:solidFill>
                  <a:schemeClr val="bg1"/>
                </a:solidFill>
              </a:rPr>
              <a:t>			 Catcher--baseball</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Unannounced Substitutions</a:t>
            </a:r>
          </a:p>
        </p:txBody>
      </p:sp>
      <p:pic>
        <p:nvPicPr>
          <p:cNvPr id="9" name="Picture 8">
            <a:extLst>
              <a:ext uri="{FF2B5EF4-FFF2-40B4-BE49-F238E27FC236}">
                <a16:creationId xmlns:a16="http://schemas.microsoft.com/office/drawing/2014/main" id="{B0E10171-A7E6-4CE4-A118-D9153BD6F52C}"/>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67978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973011"/>
          </a:xfrm>
        </p:spPr>
        <p:txBody>
          <a:bodyPr/>
          <a:lstStyle/>
          <a:p>
            <a:pPr marL="342900" lvl="0" indent="-342900">
              <a:lnSpc>
                <a:spcPct val="100000"/>
              </a:lnSpc>
              <a:spcBef>
                <a:spcPct val="20000"/>
              </a:spcBef>
            </a:pPr>
            <a:r>
              <a:rPr lang="en-US" sz="3200" dirty="0">
                <a:solidFill>
                  <a:schemeClr val="bg1"/>
                </a:solidFill>
              </a:rPr>
              <a:t>All levels of play for both softball and baseball</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3 innings (2 ½ if home) or 4 innings (3 ½ for Int/JR/SR)</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If one team has a lead of 15 runs or more the manager of the team with the least runs shall concede the victory to the opponent</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15 Run Rule</a:t>
            </a:r>
          </a:p>
        </p:txBody>
      </p:sp>
      <p:pic>
        <p:nvPicPr>
          <p:cNvPr id="9" name="Picture 8">
            <a:extLst>
              <a:ext uri="{FF2B5EF4-FFF2-40B4-BE49-F238E27FC236}">
                <a16:creationId xmlns:a16="http://schemas.microsoft.com/office/drawing/2014/main" id="{1400D9DA-A657-4BEC-9B60-ECB5952FF155}"/>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102129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526356"/>
            <a:ext cx="10916238" cy="4051567"/>
          </a:xfrm>
        </p:spPr>
        <p:txBody>
          <a:bodyPr/>
          <a:lstStyle/>
          <a:p>
            <a:pPr marL="342900" lvl="0" indent="-342900">
              <a:lnSpc>
                <a:spcPct val="100000"/>
              </a:lnSpc>
              <a:spcBef>
                <a:spcPct val="20000"/>
              </a:spcBef>
            </a:pPr>
            <a:r>
              <a:rPr lang="en-US" sz="3200" dirty="0">
                <a:solidFill>
                  <a:schemeClr val="bg1"/>
                </a:solidFill>
              </a:rPr>
              <a:t>All levels of play for both softball and baseball</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4 innings (3 ½ if home) or 5 innings (4 ½ for Int/JR/SR)</a:t>
            </a:r>
          </a:p>
          <a:p>
            <a:pPr marL="0" lvl="0" indent="0">
              <a:lnSpc>
                <a:spcPct val="100000"/>
              </a:lnSpc>
              <a:spcBef>
                <a:spcPct val="20000"/>
              </a:spcBef>
              <a:buNone/>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If one team has a lead of 10 runs or more the manager of the team with the least runs shall concede the victory to the opponent</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10 Run Rule</a:t>
            </a:r>
          </a:p>
        </p:txBody>
      </p:sp>
      <p:pic>
        <p:nvPicPr>
          <p:cNvPr id="9" name="Picture 8">
            <a:extLst>
              <a:ext uri="{FF2B5EF4-FFF2-40B4-BE49-F238E27FC236}">
                <a16:creationId xmlns:a16="http://schemas.microsoft.com/office/drawing/2014/main" id="{EBC3CAC2-133E-4602-88FA-F6AF279A8F28}"/>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952054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407726"/>
            <a:ext cx="10916238" cy="4170197"/>
          </a:xfrm>
        </p:spPr>
        <p:txBody>
          <a:bodyPr vert="horz" lIns="91440" tIns="45720" rIns="91440" bIns="45720" rtlCol="0" anchor="t">
            <a:normAutofit fontScale="92500" lnSpcReduction="10000"/>
          </a:bodyPr>
          <a:lstStyle/>
          <a:p>
            <a:pPr marL="342900" lvl="0" indent="-342900">
              <a:lnSpc>
                <a:spcPct val="100000"/>
              </a:lnSpc>
              <a:spcBef>
                <a:spcPct val="20000"/>
              </a:spcBef>
            </a:pPr>
            <a:r>
              <a:rPr lang="en-US" sz="2500" dirty="0">
                <a:solidFill>
                  <a:srgbClr val="FF0000"/>
                </a:solidFill>
              </a:rPr>
              <a:t>A manager or coach may not leave the dugout for any reason during a game without receiving permission from an umpire</a:t>
            </a:r>
          </a:p>
          <a:p>
            <a:pPr marL="342900" lvl="0" indent="-342900">
              <a:lnSpc>
                <a:spcPct val="100000"/>
              </a:lnSpc>
              <a:spcBef>
                <a:spcPct val="20000"/>
              </a:spcBef>
            </a:pPr>
            <a:endParaRPr lang="en-US" sz="1200" dirty="0">
              <a:solidFill>
                <a:srgbClr val="FF0000"/>
              </a:solidFill>
            </a:endParaRPr>
          </a:p>
          <a:p>
            <a:pPr marL="342900" lvl="0" indent="-342900">
              <a:lnSpc>
                <a:spcPct val="100000"/>
              </a:lnSpc>
              <a:spcBef>
                <a:spcPct val="20000"/>
              </a:spcBef>
            </a:pPr>
            <a:r>
              <a:rPr lang="en-US" sz="2500" dirty="0">
                <a:solidFill>
                  <a:schemeClr val="bg1"/>
                </a:solidFill>
              </a:rPr>
              <a:t>If granted time out to talk to a pitcher, you will be charged with a visit to the pitcher.  </a:t>
            </a:r>
            <a:r>
              <a:rPr lang="en-US" sz="2500" dirty="0">
                <a:solidFill>
                  <a:srgbClr val="C00000"/>
                </a:solidFill>
              </a:rPr>
              <a:t>If you announce a change before talking to defensive players, it does not count as a visit.</a:t>
            </a:r>
          </a:p>
          <a:p>
            <a:pPr marL="342900" lvl="0" indent="-342900">
              <a:lnSpc>
                <a:spcPct val="100000"/>
              </a:lnSpc>
              <a:spcBef>
                <a:spcPct val="20000"/>
              </a:spcBef>
            </a:pPr>
            <a:endParaRPr lang="en-US" sz="1200" dirty="0">
              <a:solidFill>
                <a:schemeClr val="bg1"/>
              </a:solidFill>
            </a:endParaRPr>
          </a:p>
          <a:p>
            <a:pPr marL="342900" lvl="0" indent="-342900">
              <a:lnSpc>
                <a:spcPct val="100000"/>
              </a:lnSpc>
              <a:spcBef>
                <a:spcPct val="20000"/>
              </a:spcBef>
            </a:pPr>
            <a:r>
              <a:rPr lang="en-US" sz="2500" dirty="0">
                <a:solidFill>
                  <a:schemeClr val="bg1"/>
                </a:solidFill>
              </a:rPr>
              <a:t>1 visit per inning (2x 8-9-10) – 2 per game (3X 8-9-10)</a:t>
            </a:r>
            <a:endParaRPr lang="en-US" sz="2500" dirty="0">
              <a:solidFill>
                <a:schemeClr val="bg1"/>
              </a:solidFill>
              <a:cs typeface="Calibri"/>
            </a:endParaRPr>
          </a:p>
          <a:p>
            <a:pPr marL="342900" lvl="0" indent="-342900">
              <a:lnSpc>
                <a:spcPct val="100000"/>
              </a:lnSpc>
              <a:spcBef>
                <a:spcPct val="20000"/>
              </a:spcBef>
            </a:pPr>
            <a:endParaRPr lang="en-US" sz="1200" dirty="0">
              <a:solidFill>
                <a:schemeClr val="bg1"/>
              </a:solidFill>
            </a:endParaRPr>
          </a:p>
          <a:p>
            <a:pPr marL="342900" lvl="0" indent="-342900">
              <a:lnSpc>
                <a:spcPct val="100000"/>
              </a:lnSpc>
              <a:spcBef>
                <a:spcPct val="20000"/>
              </a:spcBef>
            </a:pPr>
            <a:r>
              <a:rPr lang="en-US" sz="2500" dirty="0">
                <a:solidFill>
                  <a:schemeClr val="bg1"/>
                </a:solidFill>
              </a:rPr>
              <a:t>2 visits per game – 3</a:t>
            </a:r>
            <a:r>
              <a:rPr lang="en-US" sz="2500" baseline="30000" dirty="0">
                <a:solidFill>
                  <a:schemeClr val="bg1"/>
                </a:solidFill>
              </a:rPr>
              <a:t>rd</a:t>
            </a:r>
            <a:r>
              <a:rPr lang="en-US" sz="2500" dirty="0">
                <a:solidFill>
                  <a:schemeClr val="bg1"/>
                </a:solidFill>
              </a:rPr>
              <a:t> visit must remove pitcher (3X 8-9-10)</a:t>
            </a:r>
            <a:endParaRPr lang="en-US" sz="2500" dirty="0">
              <a:solidFill>
                <a:schemeClr val="bg1"/>
              </a:solidFill>
              <a:cs typeface="Calibri"/>
            </a:endParaRPr>
          </a:p>
          <a:p>
            <a:pPr marL="342900" lvl="0" indent="-342900">
              <a:lnSpc>
                <a:spcPct val="100000"/>
              </a:lnSpc>
              <a:spcBef>
                <a:spcPct val="20000"/>
              </a:spcBef>
            </a:pPr>
            <a:endParaRPr lang="en-US" sz="1200" dirty="0">
              <a:solidFill>
                <a:schemeClr val="bg1"/>
              </a:solidFill>
            </a:endParaRPr>
          </a:p>
          <a:p>
            <a:pPr marL="342900" lvl="0" indent="-342900">
              <a:lnSpc>
                <a:spcPct val="100000"/>
              </a:lnSpc>
              <a:spcBef>
                <a:spcPct val="20000"/>
              </a:spcBef>
            </a:pPr>
            <a:r>
              <a:rPr lang="en-US" sz="2500" dirty="0">
                <a:solidFill>
                  <a:schemeClr val="bg1"/>
                </a:solidFill>
              </a:rPr>
              <a:t>This rule applies to each pitcher who enters a game</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2500" dirty="0">
                <a:solidFill>
                  <a:schemeClr val="bg1"/>
                </a:solidFill>
              </a:rPr>
              <a:t>Only 1 offensive conference per inning</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56733" y="132363"/>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Visits</a:t>
            </a:r>
          </a:p>
        </p:txBody>
      </p:sp>
      <p:pic>
        <p:nvPicPr>
          <p:cNvPr id="9" name="Picture 8">
            <a:extLst>
              <a:ext uri="{FF2B5EF4-FFF2-40B4-BE49-F238E27FC236}">
                <a16:creationId xmlns:a16="http://schemas.microsoft.com/office/drawing/2014/main" id="{2A9E6D9A-80A9-458B-BAEF-2C29F37C8E0C}"/>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154516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604912"/>
            <a:ext cx="10916238" cy="3973011"/>
          </a:xfrm>
        </p:spPr>
        <p:txBody>
          <a:bodyPr/>
          <a:lstStyle/>
          <a:p>
            <a:pPr marL="342900" lvl="0" indent="-342900">
              <a:lnSpc>
                <a:spcPct val="100000"/>
              </a:lnSpc>
              <a:spcBef>
                <a:spcPct val="20000"/>
              </a:spcBef>
            </a:pPr>
            <a:r>
              <a:rPr lang="en-US" sz="3200" dirty="0">
                <a:solidFill>
                  <a:schemeClr val="bg1"/>
                </a:solidFill>
              </a:rPr>
              <a:t>Wait for all play to finish and runners to reach base</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On a walk wait for runners to reach base</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Please wait for the umpire to grant time</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200" dirty="0">
                <a:solidFill>
                  <a:schemeClr val="bg1"/>
                </a:solidFill>
              </a:rPr>
              <a:t>Pitch count any time</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When do Umpires Call Time?</a:t>
            </a:r>
          </a:p>
        </p:txBody>
      </p:sp>
      <p:pic>
        <p:nvPicPr>
          <p:cNvPr id="9" name="Picture 8">
            <a:extLst>
              <a:ext uri="{FF2B5EF4-FFF2-40B4-BE49-F238E27FC236}">
                <a16:creationId xmlns:a16="http://schemas.microsoft.com/office/drawing/2014/main" id="{9A3D9E56-D55A-443B-86BF-7E04D7111DC8}"/>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6419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96" y="304800"/>
            <a:ext cx="11133056" cy="1143000"/>
          </a:xfrm>
        </p:spPr>
        <p:txBody>
          <a:bodyPr>
            <a:normAutofit/>
          </a:bodyPr>
          <a:lstStyle/>
          <a:p>
            <a:r>
              <a:rPr lang="en-US" sz="4800" b="1" dirty="0">
                <a:solidFill>
                  <a:schemeClr val="bg1"/>
                </a:solidFill>
              </a:rPr>
              <a:t>2026 Rule Books</a:t>
            </a:r>
          </a:p>
        </p:txBody>
      </p:sp>
      <p:sp>
        <p:nvSpPr>
          <p:cNvPr id="3" name="Content Placeholder 2"/>
          <p:cNvSpPr>
            <a:spLocks noGrp="1"/>
          </p:cNvSpPr>
          <p:nvPr>
            <p:ph idx="1"/>
          </p:nvPr>
        </p:nvSpPr>
        <p:spPr>
          <a:xfrm>
            <a:off x="348792" y="1600205"/>
            <a:ext cx="11302738" cy="4525963"/>
          </a:xfrm>
        </p:spPr>
        <p:txBody>
          <a:bodyPr vert="horz" lIns="91440" tIns="45720" rIns="91440" bIns="45720" rtlCol="0" anchor="t">
            <a:normAutofit/>
          </a:bodyPr>
          <a:lstStyle/>
          <a:p>
            <a:pPr marL="0" indent="0" algn="ctr">
              <a:buNone/>
            </a:pPr>
            <a:endParaRPr lang="en-US" b="1" dirty="0"/>
          </a:p>
          <a:p>
            <a:pPr marL="0" indent="0">
              <a:buNone/>
            </a:pPr>
            <a:r>
              <a:rPr lang="en-US" sz="3200" dirty="0">
                <a:solidFill>
                  <a:schemeClr val="bg1"/>
                </a:solidFill>
              </a:rPr>
              <a:t>Significant updates, as well as all other updates to the 2026 Rulebook can also be found in the Little League Rulebook App, available for download on both the </a:t>
            </a:r>
            <a:r>
              <a:rPr lang="en-US" sz="3200" dirty="0">
                <a:hlinkClick r:id="rId2"/>
              </a:rPr>
              <a:t>Apple</a:t>
            </a:r>
            <a:r>
              <a:rPr lang="en-US" sz="3200" dirty="0"/>
              <a:t> </a:t>
            </a:r>
            <a:r>
              <a:rPr lang="en-US" sz="3200" dirty="0">
                <a:solidFill>
                  <a:schemeClr val="bg1"/>
                </a:solidFill>
              </a:rPr>
              <a:t>and</a:t>
            </a:r>
            <a:r>
              <a:rPr lang="en-US" sz="3200" dirty="0"/>
              <a:t> </a:t>
            </a:r>
            <a:r>
              <a:rPr lang="en-US" sz="3200" dirty="0">
                <a:hlinkClick r:id="rId3"/>
              </a:rPr>
              <a:t>Google Play</a:t>
            </a:r>
            <a:r>
              <a:rPr lang="en-US" sz="3200" dirty="0"/>
              <a:t> </a:t>
            </a:r>
            <a:r>
              <a:rPr lang="en-US" sz="3200" dirty="0">
                <a:solidFill>
                  <a:schemeClr val="bg1"/>
                </a:solidFill>
              </a:rPr>
              <a:t>App stores. More information, including how to download the app, can be found at </a:t>
            </a:r>
            <a:r>
              <a:rPr lang="en-US" sz="3200" dirty="0">
                <a:hlinkClick r:id="rId4"/>
              </a:rPr>
              <a:t>LittleLeague.org/</a:t>
            </a:r>
            <a:r>
              <a:rPr lang="en-US" sz="3200" dirty="0" err="1">
                <a:hlinkClick r:id="rId4"/>
              </a:rPr>
              <a:t>RulebookApp</a:t>
            </a:r>
            <a:r>
              <a:rPr lang="en-US" sz="3200" dirty="0"/>
              <a:t>.</a:t>
            </a:r>
            <a:endParaRPr lang="en-US" sz="3200" b="1" dirty="0"/>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001A033-81B0-450D-815F-A62BAE9F489A}"/>
              </a:ext>
            </a:extLst>
          </p:cNvPr>
          <p:cNvPicPr/>
          <p:nvPr/>
        </p:nvPicPr>
        <p:blipFill>
          <a:blip r:embed="rId5"/>
          <a:stretch>
            <a:fillRect/>
          </a:stretch>
        </p:blipFill>
        <p:spPr>
          <a:xfrm>
            <a:off x="5631873" y="5275612"/>
            <a:ext cx="928253" cy="1002961"/>
          </a:xfrm>
          <a:prstGeom prst="rect">
            <a:avLst/>
          </a:prstGeom>
        </p:spPr>
      </p:pic>
    </p:spTree>
    <p:extLst>
      <p:ext uri="{BB962C8B-B14F-4D97-AF65-F5344CB8AC3E}">
        <p14:creationId xmlns:p14="http://schemas.microsoft.com/office/powerpoint/2010/main" val="13353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23187" y="1452512"/>
            <a:ext cx="10916238" cy="3805684"/>
          </a:xfrm>
        </p:spPr>
        <p:txBody>
          <a:bodyPr>
            <a:normAutofit lnSpcReduction="10000"/>
          </a:bodyPr>
          <a:lstStyle/>
          <a:p>
            <a:pPr marL="342900" lvl="0" indent="-342900">
              <a:lnSpc>
                <a:spcPct val="100000"/>
              </a:lnSpc>
              <a:spcBef>
                <a:spcPct val="20000"/>
              </a:spcBef>
            </a:pPr>
            <a:r>
              <a:rPr lang="en-US" sz="3200">
                <a:solidFill>
                  <a:schemeClr val="bg1"/>
                </a:solidFill>
              </a:rPr>
              <a:t>If a player is injured or becomes ill during a game, the decision of a doctor (if present) or medical personnel will be final as to whether the player may continue in the game </a:t>
            </a:r>
            <a:r>
              <a:rPr lang="en-US" sz="3200">
                <a:solidFill>
                  <a:srgbClr val="C00000"/>
                </a:solidFill>
              </a:rPr>
              <a:t>for significant injury/illness</a:t>
            </a:r>
          </a:p>
          <a:p>
            <a:pPr marL="342900" lvl="0" indent="-342900">
              <a:lnSpc>
                <a:spcPct val="100000"/>
              </a:lnSpc>
              <a:spcBef>
                <a:spcPct val="20000"/>
              </a:spcBef>
            </a:pPr>
            <a:endParaRPr lang="en-US" sz="900">
              <a:solidFill>
                <a:srgbClr val="C00000"/>
              </a:solidFill>
            </a:endParaRPr>
          </a:p>
          <a:p>
            <a:pPr marL="342900" lvl="0" indent="-342900">
              <a:lnSpc>
                <a:spcPct val="100000"/>
              </a:lnSpc>
              <a:spcBef>
                <a:spcPct val="20000"/>
              </a:spcBef>
            </a:pPr>
            <a:r>
              <a:rPr lang="en-US" sz="3200">
                <a:solidFill>
                  <a:schemeClr val="bg1"/>
                </a:solidFill>
              </a:rPr>
              <a:t>Player is scratched from the batting order with no penalty</a:t>
            </a:r>
          </a:p>
          <a:p>
            <a:pPr marL="342900" lvl="0" indent="-342900">
              <a:lnSpc>
                <a:spcPct val="100000"/>
              </a:lnSpc>
              <a:spcBef>
                <a:spcPct val="20000"/>
              </a:spcBef>
            </a:pPr>
            <a:endParaRPr lang="en-US" sz="1400">
              <a:solidFill>
                <a:schemeClr val="bg1"/>
              </a:solidFill>
            </a:endParaRPr>
          </a:p>
          <a:p>
            <a:pPr marL="342900" lvl="0" indent="-342900">
              <a:lnSpc>
                <a:spcPct val="100000"/>
              </a:lnSpc>
              <a:spcBef>
                <a:spcPct val="20000"/>
              </a:spcBef>
            </a:pPr>
            <a:r>
              <a:rPr lang="en-US" sz="3200">
                <a:solidFill>
                  <a:schemeClr val="bg1"/>
                </a:solidFill>
              </a:rPr>
              <a:t>If injured player returns to the lineup, they are put back into the original position in the batting order.</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Injury or Illness</a:t>
            </a:r>
          </a:p>
        </p:txBody>
      </p:sp>
      <p:pic>
        <p:nvPicPr>
          <p:cNvPr id="9" name="Picture 8">
            <a:extLst>
              <a:ext uri="{FF2B5EF4-FFF2-40B4-BE49-F238E27FC236}">
                <a16:creationId xmlns:a16="http://schemas.microsoft.com/office/drawing/2014/main" id="{B19104BC-4F83-4F53-8EF7-C0036DD0E3DD}"/>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133685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725105"/>
            <a:ext cx="10916238" cy="3852818"/>
          </a:xfrm>
        </p:spPr>
        <p:txBody>
          <a:bodyPr/>
          <a:lstStyle/>
          <a:p>
            <a:pPr marL="342900" lvl="0" indent="-342900">
              <a:lnSpc>
                <a:spcPct val="100000"/>
              </a:lnSpc>
              <a:spcBef>
                <a:spcPct val="20000"/>
              </a:spcBef>
            </a:pPr>
            <a:r>
              <a:rPr lang="en-US" dirty="0">
                <a:solidFill>
                  <a:schemeClr val="bg1"/>
                </a:solidFill>
              </a:rPr>
              <a:t>Any player, manager, coach, or official who is involved in a physical or verbal altercation at the game site could be suspended or removed by the Tournament Committee</a:t>
            </a:r>
          </a:p>
          <a:p>
            <a:pPr marL="342900" lvl="0" indent="-342900">
              <a:lnSpc>
                <a:spcPct val="100000"/>
              </a:lnSpc>
              <a:spcBef>
                <a:spcPct val="20000"/>
              </a:spcBef>
            </a:pPr>
            <a:endParaRPr lang="en-US" sz="1200" dirty="0">
              <a:solidFill>
                <a:schemeClr val="bg1"/>
              </a:solidFill>
            </a:endParaRPr>
          </a:p>
          <a:p>
            <a:pPr marL="342900" lvl="0" indent="-342900">
              <a:lnSpc>
                <a:spcPct val="100000"/>
              </a:lnSpc>
              <a:spcBef>
                <a:spcPct val="20000"/>
              </a:spcBef>
            </a:pPr>
            <a:r>
              <a:rPr lang="en-US" dirty="0">
                <a:solidFill>
                  <a:schemeClr val="bg1"/>
                </a:solidFill>
              </a:rPr>
              <a:t>There will be a suspension for the next physically played game.  Ejections shall be noted in the tournament team’s affidavit in the Record of Ejections page 4</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Altercations and Ejections</a:t>
            </a:r>
          </a:p>
        </p:txBody>
      </p:sp>
      <p:pic>
        <p:nvPicPr>
          <p:cNvPr id="9" name="Picture 8">
            <a:extLst>
              <a:ext uri="{FF2B5EF4-FFF2-40B4-BE49-F238E27FC236}">
                <a16:creationId xmlns:a16="http://schemas.microsoft.com/office/drawing/2014/main" id="{4A577005-4D69-434F-B322-1E8F76825FB2}"/>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478386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90748" y="1255295"/>
            <a:ext cx="10916238" cy="4182757"/>
          </a:xfrm>
        </p:spPr>
        <p:txBody>
          <a:bodyPr>
            <a:normAutofit lnSpcReduction="10000"/>
          </a:bodyPr>
          <a:lstStyle/>
          <a:p>
            <a:pPr marL="342900" lvl="0" indent="-342900">
              <a:lnSpc>
                <a:spcPct val="100000"/>
              </a:lnSpc>
              <a:spcBef>
                <a:spcPct val="20000"/>
              </a:spcBef>
            </a:pPr>
            <a:r>
              <a:rPr lang="en-US" sz="3000" dirty="0">
                <a:solidFill>
                  <a:schemeClr val="bg1"/>
                </a:solidFill>
              </a:rPr>
              <a:t>Wait for the play to finish and time to be granted by umpire</a:t>
            </a:r>
          </a:p>
          <a:p>
            <a:pPr marL="342900" lvl="0" indent="-342900">
              <a:lnSpc>
                <a:spcPct val="100000"/>
              </a:lnSpc>
              <a:spcBef>
                <a:spcPct val="20000"/>
              </a:spcBef>
            </a:pPr>
            <a:endParaRPr lang="en-US" sz="1400" dirty="0">
              <a:solidFill>
                <a:schemeClr val="bg1"/>
              </a:solidFill>
            </a:endParaRPr>
          </a:p>
          <a:p>
            <a:pPr marL="342900" lvl="0" indent="-342900">
              <a:lnSpc>
                <a:spcPct val="100000"/>
              </a:lnSpc>
              <a:spcBef>
                <a:spcPct val="20000"/>
              </a:spcBef>
            </a:pPr>
            <a:r>
              <a:rPr lang="en-US" sz="3000" dirty="0">
                <a:solidFill>
                  <a:schemeClr val="bg1"/>
                </a:solidFill>
              </a:rPr>
              <a:t>Go to the calling umpire and </a:t>
            </a:r>
            <a:r>
              <a:rPr lang="en-US" sz="3000" u="sng" dirty="0">
                <a:solidFill>
                  <a:schemeClr val="bg1"/>
                </a:solidFill>
              </a:rPr>
              <a:t>ask your question</a:t>
            </a:r>
            <a:r>
              <a:rPr lang="en-US" sz="3000" dirty="0">
                <a:solidFill>
                  <a:schemeClr val="bg1"/>
                </a:solidFill>
              </a:rPr>
              <a:t>. Be calm.</a:t>
            </a:r>
          </a:p>
          <a:p>
            <a:pPr marL="342900" lvl="0" indent="-342900">
              <a:lnSpc>
                <a:spcPct val="100000"/>
              </a:lnSpc>
              <a:spcBef>
                <a:spcPct val="20000"/>
              </a:spcBef>
            </a:pPr>
            <a:endParaRPr lang="en-US" sz="1500" dirty="0">
              <a:solidFill>
                <a:schemeClr val="bg1"/>
              </a:solidFill>
            </a:endParaRPr>
          </a:p>
          <a:p>
            <a:pPr marL="342900" lvl="0" indent="-342900">
              <a:lnSpc>
                <a:spcPct val="100000"/>
              </a:lnSpc>
              <a:spcBef>
                <a:spcPct val="20000"/>
              </a:spcBef>
            </a:pPr>
            <a:r>
              <a:rPr lang="en-US" sz="3000" dirty="0">
                <a:solidFill>
                  <a:schemeClr val="bg1"/>
                </a:solidFill>
              </a:rPr>
              <a:t>Remember there are no protests on judgment calls.  Only rule violations.</a:t>
            </a:r>
          </a:p>
          <a:p>
            <a:pPr marL="342900" lvl="0" indent="-342900">
              <a:lnSpc>
                <a:spcPct val="100000"/>
              </a:lnSpc>
              <a:spcBef>
                <a:spcPct val="20000"/>
              </a:spcBef>
            </a:pPr>
            <a:endParaRPr lang="en-US" sz="1500" dirty="0">
              <a:solidFill>
                <a:schemeClr val="bg1"/>
              </a:solidFill>
            </a:endParaRPr>
          </a:p>
          <a:p>
            <a:pPr marL="342900" lvl="0" indent="-342900">
              <a:lnSpc>
                <a:spcPct val="100000"/>
              </a:lnSpc>
              <a:spcBef>
                <a:spcPct val="20000"/>
              </a:spcBef>
            </a:pPr>
            <a:r>
              <a:rPr lang="en-US" sz="3000" dirty="0">
                <a:solidFill>
                  <a:schemeClr val="bg1"/>
                </a:solidFill>
              </a:rPr>
              <a:t>Wait for the umpire to make their ruling.  If you disagree with the umpire’s ruling, state “I want to protest”.  </a:t>
            </a:r>
            <a:r>
              <a:rPr lang="en-US" sz="3000" dirty="0">
                <a:solidFill>
                  <a:srgbClr val="FF0000"/>
                </a:solidFill>
              </a:rPr>
              <a:t>Don’t play any further until the protest is resolved.</a:t>
            </a:r>
            <a:r>
              <a:rPr lang="en-US" sz="3000" dirty="0">
                <a:solidFill>
                  <a:prstClr val="black"/>
                </a:solidFill>
              </a:rPr>
              <a:t>  </a:t>
            </a:r>
            <a:r>
              <a:rPr lang="en-US" sz="3000" dirty="0">
                <a:solidFill>
                  <a:schemeClr val="bg1"/>
                </a:solidFill>
              </a:rPr>
              <a:t>If you do, protest is no longer valid.</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85014" y="157112"/>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How to Protest?</a:t>
            </a:r>
          </a:p>
        </p:txBody>
      </p:sp>
      <p:pic>
        <p:nvPicPr>
          <p:cNvPr id="9" name="Picture 8">
            <a:extLst>
              <a:ext uri="{FF2B5EF4-FFF2-40B4-BE49-F238E27FC236}">
                <a16:creationId xmlns:a16="http://schemas.microsoft.com/office/drawing/2014/main" id="{7AB25C69-2217-4CD3-ACB4-FEFD22CE35D5}"/>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1146930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526356"/>
            <a:ext cx="10916238" cy="4051567"/>
          </a:xfrm>
        </p:spPr>
        <p:txBody>
          <a:bodyPr/>
          <a:lstStyle/>
          <a:p>
            <a:pPr marL="571500" lvl="0" indent="-571500">
              <a:lnSpc>
                <a:spcPct val="100000"/>
              </a:lnSpc>
              <a:spcBef>
                <a:spcPts val="0"/>
              </a:spcBef>
            </a:pPr>
            <a:r>
              <a:rPr lang="en-US" sz="4400">
                <a:solidFill>
                  <a:schemeClr val="bg1"/>
                </a:solidFill>
              </a:rPr>
              <a:t>Ineligible player</a:t>
            </a:r>
          </a:p>
          <a:p>
            <a:pPr marL="571500" lvl="0" indent="-571500">
              <a:lnSpc>
                <a:spcPct val="100000"/>
              </a:lnSpc>
              <a:spcBef>
                <a:spcPts val="0"/>
              </a:spcBef>
            </a:pPr>
            <a:endParaRPr lang="en-US" sz="4400">
              <a:solidFill>
                <a:schemeClr val="bg1"/>
              </a:solidFill>
            </a:endParaRPr>
          </a:p>
          <a:p>
            <a:pPr marL="571500" lvl="0" indent="-571500">
              <a:lnSpc>
                <a:spcPct val="100000"/>
              </a:lnSpc>
              <a:spcBef>
                <a:spcPts val="0"/>
              </a:spcBef>
            </a:pPr>
            <a:r>
              <a:rPr lang="en-US" sz="4400">
                <a:solidFill>
                  <a:schemeClr val="bg1"/>
                </a:solidFill>
              </a:rPr>
              <a:t>Ineligible pitcher</a:t>
            </a:r>
          </a:p>
          <a:p>
            <a:pPr marL="571500" lvl="0" indent="-571500">
              <a:lnSpc>
                <a:spcPct val="100000"/>
              </a:lnSpc>
              <a:spcBef>
                <a:spcPts val="0"/>
              </a:spcBef>
            </a:pPr>
            <a:endParaRPr lang="en-US" sz="4400">
              <a:solidFill>
                <a:schemeClr val="bg1"/>
              </a:solidFill>
            </a:endParaRPr>
          </a:p>
          <a:p>
            <a:pPr marL="571500" lvl="0" indent="-571500">
              <a:lnSpc>
                <a:spcPct val="100000"/>
              </a:lnSpc>
              <a:spcBef>
                <a:spcPts val="0"/>
              </a:spcBef>
            </a:pPr>
            <a:r>
              <a:rPr lang="en-US" sz="4400">
                <a:solidFill>
                  <a:schemeClr val="bg1"/>
                </a:solidFill>
              </a:rPr>
              <a:t>Rules interpretation</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Protests</a:t>
            </a:r>
          </a:p>
        </p:txBody>
      </p:sp>
      <p:pic>
        <p:nvPicPr>
          <p:cNvPr id="9" name="Picture 8">
            <a:extLst>
              <a:ext uri="{FF2B5EF4-FFF2-40B4-BE49-F238E27FC236}">
                <a16:creationId xmlns:a16="http://schemas.microsoft.com/office/drawing/2014/main" id="{00458BE7-0CA7-4D48-B04F-63FE1D0D114D}"/>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533822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526356"/>
            <a:ext cx="10916238" cy="4051567"/>
          </a:xfrm>
        </p:spPr>
        <p:txBody>
          <a:bodyPr/>
          <a:lstStyle/>
          <a:p>
            <a:pPr marL="0" indent="0">
              <a:buNone/>
            </a:pPr>
            <a:r>
              <a:rPr lang="en-US" b="1" i="1" dirty="0">
                <a:solidFill>
                  <a:schemeClr val="bg1"/>
                </a:solidFill>
              </a:rPr>
              <a:t>If there is a delay for a rule clarification/protest;</a:t>
            </a:r>
          </a:p>
          <a:p>
            <a:pPr marL="0" indent="0">
              <a:buNone/>
            </a:pPr>
            <a:endParaRPr lang="en-US" dirty="0">
              <a:solidFill>
                <a:schemeClr val="bg1"/>
              </a:solidFill>
            </a:endParaRPr>
          </a:p>
          <a:p>
            <a:pPr marL="0" indent="0">
              <a:buNone/>
            </a:pPr>
            <a:r>
              <a:rPr lang="en-US" dirty="0">
                <a:solidFill>
                  <a:schemeClr val="bg1"/>
                </a:solidFill>
              </a:rPr>
              <a:t>Discussion of rule interpretations may require a delay in the action to resolve.  The officials involved will attempt to resolve any issues as quickly as possible.  All rulings will be final after the next pitch.  We want to ensure that the right decision is made for all players involved.  We thank you for your understanding.  </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Protests</a:t>
            </a:r>
          </a:p>
        </p:txBody>
      </p:sp>
      <p:pic>
        <p:nvPicPr>
          <p:cNvPr id="9" name="Picture 8">
            <a:extLst>
              <a:ext uri="{FF2B5EF4-FFF2-40B4-BE49-F238E27FC236}">
                <a16:creationId xmlns:a16="http://schemas.microsoft.com/office/drawing/2014/main" id="{FCB309CB-110F-4782-9952-AC5C9E8B09A5}"/>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1069867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395166"/>
            <a:ext cx="10916238" cy="4182757"/>
          </a:xfrm>
        </p:spPr>
        <p:txBody>
          <a:bodyPr/>
          <a:lstStyle/>
          <a:p>
            <a:pPr marL="342900" lvl="0" indent="-342900">
              <a:lnSpc>
                <a:spcPct val="100000"/>
              </a:lnSpc>
              <a:spcBef>
                <a:spcPct val="20000"/>
              </a:spcBef>
            </a:pPr>
            <a:r>
              <a:rPr lang="en-US" sz="3200" dirty="0">
                <a:solidFill>
                  <a:schemeClr val="bg1"/>
                </a:solidFill>
              </a:rPr>
              <a:t>SIGN YOUR BOOK AT THE END OF THE GAME</a:t>
            </a:r>
          </a:p>
          <a:p>
            <a:pPr marL="342900" lvl="0" indent="-342900">
              <a:lnSpc>
                <a:spcPct val="100000"/>
              </a:lnSpc>
              <a:spcBef>
                <a:spcPct val="20000"/>
              </a:spcBef>
            </a:pPr>
            <a:endParaRPr lang="en-US" sz="800" dirty="0">
              <a:solidFill>
                <a:schemeClr val="bg1"/>
              </a:solidFill>
            </a:endParaRPr>
          </a:p>
          <a:p>
            <a:pPr marL="342900" lvl="0" indent="-342900">
              <a:lnSpc>
                <a:spcPct val="100000"/>
              </a:lnSpc>
              <a:spcBef>
                <a:spcPct val="20000"/>
              </a:spcBef>
            </a:pPr>
            <a:r>
              <a:rPr lang="en-US" sz="3200" dirty="0">
                <a:solidFill>
                  <a:schemeClr val="bg1"/>
                </a:solidFill>
              </a:rPr>
              <a:t>NO CHANGES OR ADJUSTMENTS WILL BE MADE AFTER YOU LEAVE THE TOURNAMENT DIRECTOR TABLE WITH YOUR BOOK</a:t>
            </a:r>
          </a:p>
          <a:p>
            <a:pPr marL="342900" lvl="0" indent="-342900">
              <a:lnSpc>
                <a:spcPct val="100000"/>
              </a:lnSpc>
              <a:spcBef>
                <a:spcPct val="20000"/>
              </a:spcBef>
            </a:pPr>
            <a:endParaRPr lang="en-US" sz="800" dirty="0">
              <a:solidFill>
                <a:schemeClr val="bg1"/>
              </a:solidFill>
            </a:endParaRPr>
          </a:p>
          <a:p>
            <a:pPr marL="342900" lvl="0" indent="-342900">
              <a:lnSpc>
                <a:spcPct val="100000"/>
              </a:lnSpc>
              <a:spcBef>
                <a:spcPct val="20000"/>
              </a:spcBef>
            </a:pPr>
            <a:r>
              <a:rPr lang="en-US" sz="3200" dirty="0">
                <a:solidFill>
                  <a:schemeClr val="bg1"/>
                </a:solidFill>
              </a:rPr>
              <a:t>CONFIRM PITCHER PITCH COUNTS (baseball) OR INNINGS PITCHED (softball)</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Points of Emphasis</a:t>
            </a:r>
          </a:p>
        </p:txBody>
      </p:sp>
      <p:pic>
        <p:nvPicPr>
          <p:cNvPr id="9" name="Picture 8">
            <a:extLst>
              <a:ext uri="{FF2B5EF4-FFF2-40B4-BE49-F238E27FC236}">
                <a16:creationId xmlns:a16="http://schemas.microsoft.com/office/drawing/2014/main" id="{1E2F3BB2-B8A5-4D32-A3B7-C1BF1C3300AE}"/>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3875372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35757" y="1395166"/>
            <a:ext cx="10916238" cy="4182757"/>
          </a:xfrm>
        </p:spPr>
        <p:txBody>
          <a:bodyPr vert="horz" lIns="91440" tIns="45720" rIns="91440" bIns="45720" rtlCol="0" anchor="t">
            <a:normAutofit/>
          </a:bodyPr>
          <a:lstStyle/>
          <a:p>
            <a:pPr marL="342900" lvl="0" indent="-342900">
              <a:lnSpc>
                <a:spcPct val="100000"/>
              </a:lnSpc>
              <a:spcBef>
                <a:spcPct val="20000"/>
              </a:spcBef>
            </a:pPr>
            <a:r>
              <a:rPr lang="en-US" sz="3200" dirty="0">
                <a:solidFill>
                  <a:schemeClr val="bg1"/>
                </a:solidFill>
              </a:rPr>
              <a:t>UMPIRES are volunteers</a:t>
            </a:r>
          </a:p>
          <a:p>
            <a:pPr marL="342900" lvl="0" indent="-342900">
              <a:lnSpc>
                <a:spcPct val="100000"/>
              </a:lnSpc>
              <a:spcBef>
                <a:spcPct val="20000"/>
              </a:spcBef>
            </a:pPr>
            <a:endParaRPr lang="en-US" sz="800" dirty="0">
              <a:solidFill>
                <a:schemeClr val="bg1"/>
              </a:solidFill>
            </a:endParaRPr>
          </a:p>
          <a:p>
            <a:pPr marL="342900" lvl="0" indent="-342900">
              <a:lnSpc>
                <a:spcPct val="100000"/>
              </a:lnSpc>
              <a:spcBef>
                <a:spcPct val="20000"/>
              </a:spcBef>
            </a:pPr>
            <a:endParaRPr lang="en-US" sz="800" dirty="0">
              <a:solidFill>
                <a:schemeClr val="bg1"/>
              </a:solidFill>
              <a:ea typeface="Calibri"/>
              <a:cs typeface="Calibri"/>
            </a:endParaRPr>
          </a:p>
          <a:p>
            <a:pPr marL="342900" lvl="0" indent="-342900">
              <a:lnSpc>
                <a:spcPct val="100000"/>
              </a:lnSpc>
              <a:spcBef>
                <a:spcPct val="20000"/>
              </a:spcBef>
            </a:pPr>
            <a:r>
              <a:rPr lang="en-US" sz="3200" dirty="0">
                <a:solidFill>
                  <a:schemeClr val="bg1"/>
                </a:solidFill>
              </a:rPr>
              <a:t>If a manager has a question, request time-out, go to the umpire who made the call and ask them your question</a:t>
            </a:r>
            <a:br>
              <a:rPr lang="en-US" sz="3200" dirty="0">
                <a:solidFill>
                  <a:schemeClr val="bg1"/>
                </a:solidFill>
              </a:rPr>
            </a:br>
            <a:endParaRPr lang="en-US" sz="3200" dirty="0">
              <a:solidFill>
                <a:schemeClr val="bg1"/>
              </a:solidFill>
            </a:endParaRPr>
          </a:p>
          <a:p>
            <a:pPr marL="342900" lvl="0" indent="-342900">
              <a:lnSpc>
                <a:spcPct val="100000"/>
              </a:lnSpc>
              <a:spcBef>
                <a:spcPct val="20000"/>
              </a:spcBef>
            </a:pPr>
            <a:r>
              <a:rPr lang="en-US" sz="3200" dirty="0">
                <a:solidFill>
                  <a:schemeClr val="bg1"/>
                </a:solidFill>
              </a:rPr>
              <a:t>No yelling across the field or poor sportsmanship will be allowed</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Calibri Light" panose="020F0302020204030204"/>
                <a:ea typeface="+mj-ea"/>
                <a:cs typeface="+mj-cs"/>
              </a:rPr>
              <a:t>Points of Emphasis</a:t>
            </a:r>
          </a:p>
        </p:txBody>
      </p:sp>
      <p:pic>
        <p:nvPicPr>
          <p:cNvPr id="9" name="Picture 8">
            <a:extLst>
              <a:ext uri="{FF2B5EF4-FFF2-40B4-BE49-F238E27FC236}">
                <a16:creationId xmlns:a16="http://schemas.microsoft.com/office/drawing/2014/main" id="{1E2F3BB2-B8A5-4D32-A3B7-C1BF1C3300AE}"/>
              </a:ext>
            </a:extLst>
          </p:cNvPr>
          <p:cNvPicPr/>
          <p:nvPr/>
        </p:nvPicPr>
        <p:blipFill>
          <a:blip r:embed="rId2"/>
          <a:stretch>
            <a:fillRect/>
          </a:stretch>
        </p:blipFill>
        <p:spPr>
          <a:xfrm>
            <a:off x="5682444" y="5393235"/>
            <a:ext cx="1119341" cy="1176571"/>
          </a:xfrm>
          <a:prstGeom prst="rect">
            <a:avLst/>
          </a:prstGeom>
        </p:spPr>
      </p:pic>
    </p:spTree>
    <p:extLst>
      <p:ext uri="{BB962C8B-B14F-4D97-AF65-F5344CB8AC3E}">
        <p14:creationId xmlns:p14="http://schemas.microsoft.com/office/powerpoint/2010/main" val="2824338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dirty="0">
                <a:solidFill>
                  <a:schemeClr val="bg1"/>
                </a:solidFill>
              </a:rPr>
              <a:t> </a:t>
            </a:r>
          </a:p>
        </p:txBody>
      </p:sp>
      <p:sp>
        <p:nvSpPr>
          <p:cNvPr id="3" name="Content Placeholder 2"/>
          <p:cNvSpPr>
            <a:spLocks noGrp="1"/>
          </p:cNvSpPr>
          <p:nvPr>
            <p:ph idx="1"/>
          </p:nvPr>
        </p:nvSpPr>
        <p:spPr>
          <a:xfrm>
            <a:off x="590745" y="2969544"/>
            <a:ext cx="10997938" cy="2712175"/>
          </a:xfrm>
        </p:spPr>
        <p:txBody>
          <a:bodyPr>
            <a:normAutofit/>
          </a:bodyPr>
          <a:lstStyle/>
          <a:p>
            <a:pPr marL="0" indent="0" algn="ctr">
              <a:buNone/>
            </a:pPr>
            <a:r>
              <a:rPr lang="en-US" sz="6000" dirty="0">
                <a:solidFill>
                  <a:schemeClr val="bg1"/>
                </a:solidFill>
              </a:rPr>
              <a:t>QUESTIONS?</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E3F38B1-D3FF-4F03-ABDA-E77F40A9D72D}"/>
              </a:ext>
            </a:extLst>
          </p:cNvPr>
          <p:cNvSpPr txBox="1">
            <a:spLocks/>
          </p:cNvSpPr>
          <p:nvPr/>
        </p:nvSpPr>
        <p:spPr>
          <a:xfrm>
            <a:off x="453272" y="861374"/>
            <a:ext cx="1127288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Light" panose="020F0302020204030204"/>
                <a:ea typeface="+mj-ea"/>
                <a:cs typeface="+mj-cs"/>
              </a:rPr>
              <a:t>GOOD LUCK</a:t>
            </a:r>
          </a:p>
        </p:txBody>
      </p:sp>
      <p:pic>
        <p:nvPicPr>
          <p:cNvPr id="9" name="Picture 8">
            <a:extLst>
              <a:ext uri="{FF2B5EF4-FFF2-40B4-BE49-F238E27FC236}">
                <a16:creationId xmlns:a16="http://schemas.microsoft.com/office/drawing/2014/main" id="{E9C0AF31-61C8-45D7-949E-71D171291E00}"/>
              </a:ext>
            </a:extLst>
          </p:cNvPr>
          <p:cNvPicPr/>
          <p:nvPr/>
        </p:nvPicPr>
        <p:blipFill>
          <a:blip r:embed="rId2"/>
          <a:stretch>
            <a:fillRect/>
          </a:stretch>
        </p:blipFill>
        <p:spPr>
          <a:xfrm>
            <a:off x="5087893" y="4016726"/>
            <a:ext cx="2003643" cy="2155122"/>
          </a:xfrm>
          <a:prstGeom prst="rect">
            <a:avLst/>
          </a:prstGeom>
        </p:spPr>
      </p:pic>
      <p:sp>
        <p:nvSpPr>
          <p:cNvPr id="5" name="TextBox 4">
            <a:extLst>
              <a:ext uri="{FF2B5EF4-FFF2-40B4-BE49-F238E27FC236}">
                <a16:creationId xmlns:a16="http://schemas.microsoft.com/office/drawing/2014/main" id="{9D7590B1-0A84-24D6-61A2-9774E9DB731E}"/>
              </a:ext>
            </a:extLst>
          </p:cNvPr>
          <p:cNvSpPr txBox="1"/>
          <p:nvPr/>
        </p:nvSpPr>
        <p:spPr>
          <a:xfrm>
            <a:off x="548271" y="1850085"/>
            <a:ext cx="11107972" cy="1015663"/>
          </a:xfrm>
          <a:prstGeom prst="rect">
            <a:avLst/>
          </a:prstGeom>
          <a:noFill/>
        </p:spPr>
        <p:txBody>
          <a:bodyPr wrap="square">
            <a:spAutoFit/>
          </a:bodyPr>
          <a:lstStyle/>
          <a:p>
            <a:r>
              <a:rPr lang="en-US" sz="6000" b="1" dirty="0">
                <a:solidFill>
                  <a:schemeClr val="bg1"/>
                </a:solidFill>
                <a:latin typeface="+mj-lt"/>
              </a:rPr>
              <a:t>Remember it’s a game – HAVE FUN!</a:t>
            </a:r>
          </a:p>
        </p:txBody>
      </p:sp>
    </p:spTree>
    <p:extLst>
      <p:ext uri="{BB962C8B-B14F-4D97-AF65-F5344CB8AC3E}">
        <p14:creationId xmlns:p14="http://schemas.microsoft.com/office/powerpoint/2010/main" val="321270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dirty="0">
                <a:solidFill>
                  <a:schemeClr val="bg1"/>
                </a:solidFill>
              </a:rPr>
              <a:t>Sportsmanship</a:t>
            </a:r>
          </a:p>
        </p:txBody>
      </p:sp>
      <p:sp>
        <p:nvSpPr>
          <p:cNvPr id="3" name="Content Placeholder 2"/>
          <p:cNvSpPr>
            <a:spLocks noGrp="1"/>
          </p:cNvSpPr>
          <p:nvPr>
            <p:ph idx="1"/>
          </p:nvPr>
        </p:nvSpPr>
        <p:spPr>
          <a:xfrm>
            <a:off x="535757" y="1395166"/>
            <a:ext cx="10916238" cy="4182757"/>
          </a:xfrm>
        </p:spPr>
        <p:txBody>
          <a:bodyPr/>
          <a:lstStyle/>
          <a:p>
            <a:r>
              <a:rPr lang="en-US" sz="3200" dirty="0">
                <a:solidFill>
                  <a:schemeClr val="bg1"/>
                </a:solidFill>
              </a:rPr>
              <a:t>We are all volunteers.  Some are better than others.  </a:t>
            </a:r>
          </a:p>
          <a:p>
            <a:r>
              <a:rPr lang="en-US" sz="3200" dirty="0">
                <a:solidFill>
                  <a:schemeClr val="bg1"/>
                </a:solidFill>
              </a:rPr>
              <a:t>Some are better coaches or managers</a:t>
            </a:r>
          </a:p>
          <a:p>
            <a:r>
              <a:rPr lang="en-US" sz="3200" dirty="0">
                <a:solidFill>
                  <a:schemeClr val="bg1"/>
                </a:solidFill>
              </a:rPr>
              <a:t>Some are better umpires than others</a:t>
            </a:r>
          </a:p>
          <a:p>
            <a:r>
              <a:rPr lang="en-US" sz="3200" dirty="0">
                <a:solidFill>
                  <a:schemeClr val="bg1"/>
                </a:solidFill>
              </a:rPr>
              <a:t>There even may be a better tournament committee</a:t>
            </a:r>
          </a:p>
          <a:p>
            <a:r>
              <a:rPr lang="en-US" sz="3200" dirty="0">
                <a:solidFill>
                  <a:schemeClr val="bg1"/>
                </a:solidFill>
              </a:rPr>
              <a:t>However, we are all committed to doing our best for the kids we serve.  Please keep that in mind.</a:t>
            </a:r>
          </a:p>
          <a:p>
            <a:r>
              <a:rPr lang="en-US" sz="3200" u="sng" dirty="0">
                <a:solidFill>
                  <a:schemeClr val="bg1"/>
                </a:solidFill>
              </a:rPr>
              <a:t>Positive sportsmanship is expected </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3D15756-D701-40D9-8A7A-A9F6AB5005A5}"/>
              </a:ext>
            </a:extLst>
          </p:cNvPr>
          <p:cNvPicPr/>
          <p:nvPr/>
        </p:nvPicPr>
        <p:blipFill>
          <a:blip r:embed="rId2"/>
          <a:stretch>
            <a:fillRect/>
          </a:stretch>
        </p:blipFill>
        <p:spPr>
          <a:xfrm>
            <a:off x="5536329" y="5374344"/>
            <a:ext cx="1119341" cy="1176571"/>
          </a:xfrm>
          <a:prstGeom prst="rect">
            <a:avLst/>
          </a:prstGeom>
        </p:spPr>
      </p:pic>
    </p:spTree>
    <p:extLst>
      <p:ext uri="{BB962C8B-B14F-4D97-AF65-F5344CB8AC3E}">
        <p14:creationId xmlns:p14="http://schemas.microsoft.com/office/powerpoint/2010/main" val="168223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a:extLst>
              <a:ext uri="{FF2B5EF4-FFF2-40B4-BE49-F238E27FC236}">
                <a16:creationId xmlns:a16="http://schemas.microsoft.com/office/drawing/2014/main" id="{CB38D46F-18A6-43DC-8C8E-AC62CCA160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72"/>
          <a:stretch/>
        </p:blipFill>
        <p:spPr bwMode="auto">
          <a:xfrm>
            <a:off x="8700756" y="1319259"/>
            <a:ext cx="3051695" cy="317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BF1BFA57-C530-412A-AB96-A2B4DE5341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0" r="16666"/>
          <a:stretch/>
        </p:blipFill>
        <p:spPr bwMode="auto">
          <a:xfrm>
            <a:off x="1355240" y="401910"/>
            <a:ext cx="7173902" cy="409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8D240114-1E94-434F-BB19-22E1561A5B5C}"/>
              </a:ext>
            </a:extLst>
          </p:cNvPr>
          <p:cNvPicPr/>
          <p:nvPr/>
        </p:nvPicPr>
        <p:blipFill>
          <a:blip r:embed="rId4"/>
          <a:stretch>
            <a:fillRect/>
          </a:stretch>
        </p:blipFill>
        <p:spPr>
          <a:xfrm>
            <a:off x="5536329" y="5374344"/>
            <a:ext cx="1119341" cy="1176571"/>
          </a:xfrm>
          <a:prstGeom prst="rect">
            <a:avLst/>
          </a:prstGeom>
        </p:spPr>
      </p:pic>
    </p:spTree>
    <p:extLst>
      <p:ext uri="{BB962C8B-B14F-4D97-AF65-F5344CB8AC3E}">
        <p14:creationId xmlns:p14="http://schemas.microsoft.com/office/powerpoint/2010/main" val="323234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57" y="1923068"/>
            <a:ext cx="10916238" cy="3654855"/>
          </a:xfrm>
        </p:spPr>
        <p:txBody>
          <a:bodyPr/>
          <a:lstStyle/>
          <a:p>
            <a:pPr marL="0" lvl="0" indent="0" algn="ctr">
              <a:lnSpc>
                <a:spcPct val="100000"/>
              </a:lnSpc>
              <a:spcBef>
                <a:spcPct val="20000"/>
              </a:spcBef>
              <a:buNone/>
            </a:pPr>
            <a:r>
              <a:rPr lang="en-US" sz="8800" b="1">
                <a:solidFill>
                  <a:schemeClr val="bg1"/>
                </a:solidFill>
              </a:rPr>
              <a:t>LOGISTICS</a:t>
            </a:r>
          </a:p>
          <a:p>
            <a:pPr marL="0" indent="0" algn="ctr">
              <a:buNone/>
            </a:pPr>
            <a:endParaRPr lang="en-US" sz="320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AFD0FC4-A3B3-49D4-A238-B5A17834EFF2}"/>
              </a:ext>
            </a:extLst>
          </p:cNvPr>
          <p:cNvPicPr/>
          <p:nvPr/>
        </p:nvPicPr>
        <p:blipFill>
          <a:blip r:embed="rId2"/>
          <a:stretch>
            <a:fillRect/>
          </a:stretch>
        </p:blipFill>
        <p:spPr>
          <a:xfrm>
            <a:off x="5173027" y="3999593"/>
            <a:ext cx="1998345" cy="1983740"/>
          </a:xfrm>
          <a:prstGeom prst="rect">
            <a:avLst/>
          </a:prstGeom>
        </p:spPr>
      </p:pic>
    </p:spTree>
    <p:extLst>
      <p:ext uri="{BB962C8B-B14F-4D97-AF65-F5344CB8AC3E}">
        <p14:creationId xmlns:p14="http://schemas.microsoft.com/office/powerpoint/2010/main" val="260084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a:solidFill>
                  <a:schemeClr val="bg1"/>
                </a:solidFill>
              </a:rPr>
              <a:t> </a:t>
            </a:r>
          </a:p>
        </p:txBody>
      </p:sp>
      <p:sp>
        <p:nvSpPr>
          <p:cNvPr id="3" name="Content Placeholder 2"/>
          <p:cNvSpPr>
            <a:spLocks noGrp="1"/>
          </p:cNvSpPr>
          <p:nvPr>
            <p:ph idx="1"/>
          </p:nvPr>
        </p:nvSpPr>
        <p:spPr>
          <a:xfrm>
            <a:off x="523187" y="1221556"/>
            <a:ext cx="10916144" cy="4852673"/>
          </a:xfrm>
        </p:spPr>
        <p:txBody>
          <a:bodyPr vert="horz" lIns="91440" tIns="45720" rIns="91440" bIns="45720" rtlCol="0" anchor="t">
            <a:normAutofit fontScale="25000" lnSpcReduction="20000"/>
          </a:bodyPr>
          <a:lstStyle/>
          <a:p>
            <a:r>
              <a:rPr lang="en-US" sz="7200" i="1" dirty="0">
                <a:solidFill>
                  <a:schemeClr val="bg1"/>
                </a:solidFill>
                <a:cs typeface="Times New Roman"/>
              </a:rPr>
              <a:t>Managers be prepared for a </a:t>
            </a:r>
            <a:r>
              <a:rPr lang="en-US" sz="7200" b="1" i="1" dirty="0">
                <a:solidFill>
                  <a:srgbClr val="FF0000"/>
                </a:solidFill>
                <a:cs typeface="Times New Roman"/>
              </a:rPr>
              <a:t>Coin Flip at 1 hour before play time</a:t>
            </a:r>
            <a:r>
              <a:rPr lang="en-US" sz="7200" i="1" dirty="0">
                <a:solidFill>
                  <a:schemeClr val="bg1"/>
                </a:solidFill>
                <a:cs typeface="Times New Roman"/>
              </a:rPr>
              <a:t>.  The team which traveled furthest shall call the first flip.  </a:t>
            </a:r>
          </a:p>
          <a:p>
            <a:endParaRPr lang="en-US" i="1" dirty="0">
              <a:solidFill>
                <a:schemeClr val="bg1"/>
              </a:solidFill>
              <a:cs typeface="Times New Roman" panose="02020603050405020304" pitchFamily="18" charset="0"/>
            </a:endParaRPr>
          </a:p>
          <a:p>
            <a:r>
              <a:rPr lang="en-US" sz="7200" i="1" dirty="0">
                <a:solidFill>
                  <a:schemeClr val="bg1"/>
                </a:solidFill>
                <a:cs typeface="Times New Roman"/>
              </a:rPr>
              <a:t>Turn in your line up card (designate on the top if you are home or visitor)  AND affidavit book  </a:t>
            </a:r>
            <a:r>
              <a:rPr lang="en-US" sz="7200" b="1" i="1" dirty="0">
                <a:solidFill>
                  <a:srgbClr val="FF0000"/>
                </a:solidFill>
                <a:cs typeface="Times New Roman"/>
              </a:rPr>
              <a:t>1 hour before game time </a:t>
            </a:r>
            <a:r>
              <a:rPr lang="en-US" sz="7200" i="1" dirty="0">
                <a:solidFill>
                  <a:schemeClr val="bg1"/>
                </a:solidFill>
                <a:cs typeface="Times New Roman"/>
              </a:rPr>
              <a:t>to the scorekeeper.</a:t>
            </a:r>
            <a:endParaRPr lang="en-US" sz="7200" dirty="0">
              <a:solidFill>
                <a:schemeClr val="bg1"/>
              </a:solidFill>
              <a:cs typeface="Times New Roman"/>
            </a:endParaRPr>
          </a:p>
          <a:p>
            <a:endParaRPr lang="en-US" i="1" dirty="0">
              <a:solidFill>
                <a:schemeClr val="bg1"/>
              </a:solidFill>
              <a:cs typeface="Times New Roman" panose="02020603050405020304" pitchFamily="18" charset="0"/>
            </a:endParaRPr>
          </a:p>
          <a:p>
            <a:r>
              <a:rPr lang="en-US" sz="7200" i="1" dirty="0">
                <a:solidFill>
                  <a:schemeClr val="bg1"/>
                </a:solidFill>
                <a:cs typeface="Times New Roman" panose="02020603050405020304" pitchFamily="18" charset="0"/>
              </a:rPr>
              <a:t>Visitor – 1</a:t>
            </a:r>
            <a:r>
              <a:rPr lang="en-US" sz="7200" i="1" baseline="30000" dirty="0">
                <a:solidFill>
                  <a:schemeClr val="bg1"/>
                </a:solidFill>
                <a:cs typeface="Times New Roman" panose="02020603050405020304" pitchFamily="18" charset="0"/>
              </a:rPr>
              <a:t>st</a:t>
            </a:r>
            <a:r>
              <a:rPr lang="en-US" sz="7200" i="1" dirty="0">
                <a:solidFill>
                  <a:schemeClr val="bg1"/>
                </a:solidFill>
                <a:cs typeface="Times New Roman" panose="02020603050405020304" pitchFamily="18" charset="0"/>
              </a:rPr>
              <a:t> base dugout,   Home – 3</a:t>
            </a:r>
            <a:r>
              <a:rPr lang="en-US" sz="7200" i="1" baseline="30000" dirty="0">
                <a:solidFill>
                  <a:schemeClr val="bg1"/>
                </a:solidFill>
                <a:cs typeface="Times New Roman" panose="02020603050405020304" pitchFamily="18" charset="0"/>
              </a:rPr>
              <a:t>rd</a:t>
            </a:r>
            <a:r>
              <a:rPr lang="en-US" sz="7200" i="1" dirty="0">
                <a:solidFill>
                  <a:schemeClr val="bg1"/>
                </a:solidFill>
                <a:cs typeface="Times New Roman" panose="02020603050405020304" pitchFamily="18" charset="0"/>
              </a:rPr>
              <a:t> base dugout</a:t>
            </a:r>
          </a:p>
          <a:p>
            <a:endParaRPr lang="en-US" i="1" dirty="0">
              <a:solidFill>
                <a:schemeClr val="bg1"/>
              </a:solidFill>
              <a:cs typeface="Times New Roman" panose="02020603050405020304" pitchFamily="18" charset="0"/>
            </a:endParaRPr>
          </a:p>
          <a:p>
            <a:r>
              <a:rPr lang="en-US" sz="7200" b="1" i="1" dirty="0">
                <a:solidFill>
                  <a:schemeClr val="bg1"/>
                </a:solidFill>
                <a:cs typeface="Times New Roman"/>
              </a:rPr>
              <a:t>30 minutes before start time </a:t>
            </a:r>
            <a:r>
              <a:rPr lang="en-US" sz="7200" i="1" dirty="0">
                <a:solidFill>
                  <a:schemeClr val="bg1"/>
                </a:solidFill>
                <a:cs typeface="Times New Roman"/>
              </a:rPr>
              <a:t>– Visitor takes infield </a:t>
            </a:r>
            <a:r>
              <a:rPr lang="en-US" sz="7200" i="1" dirty="0">
                <a:solidFill>
                  <a:srgbClr val="FF0000"/>
                </a:solidFill>
                <a:cs typeface="Times New Roman"/>
              </a:rPr>
              <a:t>(for 10 mins)</a:t>
            </a:r>
            <a:endParaRPr lang="en-US" sz="7200" i="1" dirty="0">
              <a:solidFill>
                <a:srgbClr val="FF0000"/>
              </a:solidFill>
              <a:ea typeface="Calibri"/>
              <a:cs typeface="Times New Roman"/>
            </a:endParaRPr>
          </a:p>
          <a:p>
            <a:endParaRPr lang="en-US" dirty="0">
              <a:solidFill>
                <a:srgbClr val="FF0000"/>
              </a:solidFill>
              <a:cs typeface="Times New Roman" panose="02020603050405020304" pitchFamily="18" charset="0"/>
            </a:endParaRPr>
          </a:p>
          <a:p>
            <a:r>
              <a:rPr lang="en-US" sz="7200" b="1" i="1" dirty="0">
                <a:solidFill>
                  <a:schemeClr val="bg1"/>
                </a:solidFill>
                <a:cs typeface="Times New Roman"/>
              </a:rPr>
              <a:t>20 minutes before start time </a:t>
            </a:r>
            <a:r>
              <a:rPr lang="en-US" sz="7200" i="1" dirty="0">
                <a:solidFill>
                  <a:schemeClr val="bg1"/>
                </a:solidFill>
                <a:cs typeface="Times New Roman"/>
              </a:rPr>
              <a:t>– Home takes infield </a:t>
            </a:r>
            <a:r>
              <a:rPr lang="en-US" sz="7200" i="1" dirty="0">
                <a:solidFill>
                  <a:srgbClr val="FF0000"/>
                </a:solidFill>
                <a:cs typeface="Times New Roman"/>
              </a:rPr>
              <a:t>(for 10 mins)</a:t>
            </a:r>
            <a:endParaRPr lang="en-US" sz="7200" i="1" dirty="0">
              <a:solidFill>
                <a:srgbClr val="FF0000"/>
              </a:solidFill>
              <a:ea typeface="Calibri"/>
              <a:cs typeface="Times New Roman"/>
            </a:endParaRPr>
          </a:p>
          <a:p>
            <a:endParaRPr lang="en-US" dirty="0">
              <a:solidFill>
                <a:srgbClr val="FF0000"/>
              </a:solidFill>
              <a:cs typeface="Times New Roman" panose="02020603050405020304" pitchFamily="18" charset="0"/>
            </a:endParaRPr>
          </a:p>
          <a:p>
            <a:r>
              <a:rPr lang="en-US" sz="7200" b="1" i="1" dirty="0">
                <a:solidFill>
                  <a:schemeClr val="bg1"/>
                </a:solidFill>
                <a:cs typeface="Times New Roman"/>
              </a:rPr>
              <a:t>30 minutes before start time </a:t>
            </a:r>
            <a:r>
              <a:rPr lang="en-US" sz="7200" i="1" dirty="0">
                <a:solidFill>
                  <a:schemeClr val="bg1"/>
                </a:solidFill>
                <a:cs typeface="Times New Roman"/>
              </a:rPr>
              <a:t>– Umpires will do a courtesy equipment check</a:t>
            </a:r>
            <a:endParaRPr lang="en-US" sz="7200" dirty="0">
              <a:solidFill>
                <a:schemeClr val="bg1"/>
              </a:solidFill>
              <a:cs typeface="Times New Roman"/>
            </a:endParaRPr>
          </a:p>
          <a:p>
            <a:endParaRPr lang="en-US" i="1" dirty="0">
              <a:solidFill>
                <a:schemeClr val="bg1"/>
              </a:solidFill>
              <a:cs typeface="Times New Roman" panose="02020603050405020304" pitchFamily="18" charset="0"/>
            </a:endParaRPr>
          </a:p>
          <a:p>
            <a:r>
              <a:rPr lang="en-US" sz="7200" b="1" i="1" dirty="0">
                <a:solidFill>
                  <a:schemeClr val="bg1"/>
                </a:solidFill>
                <a:cs typeface="Times New Roman"/>
              </a:rPr>
              <a:t>10 minutes before start time </a:t>
            </a:r>
            <a:r>
              <a:rPr lang="en-US" sz="7200" i="1" dirty="0">
                <a:solidFill>
                  <a:schemeClr val="bg1"/>
                </a:solidFill>
                <a:cs typeface="Times New Roman"/>
              </a:rPr>
              <a:t>– Umpires/Managers Meeting at Home plate </a:t>
            </a:r>
            <a:endParaRPr lang="en-US" sz="7200" i="1" dirty="0">
              <a:solidFill>
                <a:schemeClr val="bg1"/>
              </a:solidFill>
              <a:ea typeface="Calibri"/>
              <a:cs typeface="Times New Roman"/>
            </a:endParaRPr>
          </a:p>
          <a:p>
            <a:endParaRPr lang="en-US" i="1" dirty="0">
              <a:solidFill>
                <a:schemeClr val="bg1"/>
              </a:solidFill>
              <a:cs typeface="Times New Roman" panose="02020603050405020304" pitchFamily="18" charset="0"/>
            </a:endParaRPr>
          </a:p>
          <a:p>
            <a:r>
              <a:rPr lang="en-US" sz="7200" i="1" dirty="0">
                <a:solidFill>
                  <a:schemeClr val="bg1"/>
                </a:solidFill>
                <a:cs typeface="Times New Roman" panose="02020603050405020304" pitchFamily="18" charset="0"/>
              </a:rPr>
              <a:t>Lineup Announcements, if site provides</a:t>
            </a:r>
          </a:p>
          <a:p>
            <a:endParaRPr lang="en-US" i="1" dirty="0">
              <a:solidFill>
                <a:schemeClr val="bg1"/>
              </a:solidFill>
              <a:cs typeface="Times New Roman" panose="02020603050405020304" pitchFamily="18" charset="0"/>
            </a:endParaRPr>
          </a:p>
          <a:p>
            <a:r>
              <a:rPr lang="en-US" sz="7200" b="1" i="1" dirty="0">
                <a:solidFill>
                  <a:schemeClr val="bg1"/>
                </a:solidFill>
                <a:cs typeface="Times New Roman" panose="02020603050405020304" pitchFamily="18" charset="0"/>
              </a:rPr>
              <a:t>Little League Pledge</a:t>
            </a:r>
          </a:p>
          <a:p>
            <a:pPr marL="0" indent="0" algn="ctr">
              <a:buNone/>
            </a:pPr>
            <a:endParaRPr lang="en-US" sz="3200" dirty="0">
              <a:solidFill>
                <a:schemeClr val="bg1"/>
              </a:solidFill>
            </a:endParaRP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0260282-2CC1-45C1-A99C-CF2BAF2928C6}"/>
              </a:ext>
            </a:extLst>
          </p:cNvPr>
          <p:cNvSpPr/>
          <p:nvPr/>
        </p:nvSpPr>
        <p:spPr>
          <a:xfrm>
            <a:off x="560011" y="115089"/>
            <a:ext cx="5149167" cy="830997"/>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Team Expectations </a:t>
            </a:r>
            <a:endParaRPr kumimoji="0" lang="en-US" sz="4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97B41A2-C95F-429E-83B2-CBA964BF96B9}"/>
              </a:ext>
            </a:extLst>
          </p:cNvPr>
          <p:cNvPicPr/>
          <p:nvPr/>
        </p:nvPicPr>
        <p:blipFill>
          <a:blip r:embed="rId2"/>
          <a:stretch>
            <a:fillRect/>
          </a:stretch>
        </p:blipFill>
        <p:spPr>
          <a:xfrm>
            <a:off x="5625588" y="5636444"/>
            <a:ext cx="928253" cy="1002961"/>
          </a:xfrm>
          <a:prstGeom prst="rect">
            <a:avLst/>
          </a:prstGeom>
        </p:spPr>
      </p:pic>
    </p:spTree>
    <p:extLst>
      <p:ext uri="{BB962C8B-B14F-4D97-AF65-F5344CB8AC3E}">
        <p14:creationId xmlns:p14="http://schemas.microsoft.com/office/powerpoint/2010/main" val="150064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1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187" y="78556"/>
            <a:ext cx="11133056" cy="1143000"/>
          </a:xfrm>
        </p:spPr>
        <p:txBody>
          <a:bodyPr>
            <a:normAutofit/>
          </a:bodyPr>
          <a:lstStyle/>
          <a:p>
            <a:r>
              <a:rPr lang="en-US" sz="4800" b="1" dirty="0">
                <a:solidFill>
                  <a:schemeClr val="bg1"/>
                </a:solidFill>
              </a:rPr>
              <a:t> </a:t>
            </a:r>
          </a:p>
        </p:txBody>
      </p:sp>
      <p:sp>
        <p:nvSpPr>
          <p:cNvPr id="3" name="Content Placeholder 2"/>
          <p:cNvSpPr>
            <a:spLocks noGrp="1"/>
          </p:cNvSpPr>
          <p:nvPr>
            <p:ph idx="1"/>
          </p:nvPr>
        </p:nvSpPr>
        <p:spPr>
          <a:xfrm>
            <a:off x="535757" y="1395166"/>
            <a:ext cx="11192052" cy="4182757"/>
          </a:xfrm>
        </p:spPr>
        <p:txBody>
          <a:bodyPr/>
          <a:lstStyle/>
          <a:p>
            <a:pPr marL="342900" lvl="0" indent="-342900">
              <a:lnSpc>
                <a:spcPct val="100000"/>
              </a:lnSpc>
              <a:spcBef>
                <a:spcPct val="20000"/>
              </a:spcBef>
            </a:pPr>
            <a:r>
              <a:rPr lang="en-US" sz="3200" dirty="0">
                <a:solidFill>
                  <a:schemeClr val="bg1"/>
                </a:solidFill>
              </a:rPr>
              <a:t>Coaches </a:t>
            </a:r>
            <a:r>
              <a:rPr lang="en-US" sz="3200" dirty="0">
                <a:solidFill>
                  <a:srgbClr val="FF0000"/>
                </a:solidFill>
              </a:rPr>
              <a:t>SHALL NOT </a:t>
            </a:r>
            <a:r>
              <a:rPr lang="en-US" sz="3200" dirty="0">
                <a:solidFill>
                  <a:schemeClr val="bg1"/>
                </a:solidFill>
              </a:rPr>
              <a:t>warm up pitchers at any time</a:t>
            </a:r>
            <a:endParaRPr lang="en-US" sz="800" dirty="0">
              <a:solidFill>
                <a:schemeClr val="bg1"/>
              </a:solidFill>
            </a:endParaRPr>
          </a:p>
          <a:p>
            <a:pPr marL="342900" lvl="0" indent="-342900">
              <a:lnSpc>
                <a:spcPct val="100000"/>
              </a:lnSpc>
              <a:spcBef>
                <a:spcPct val="20000"/>
              </a:spcBef>
            </a:pPr>
            <a:r>
              <a:rPr lang="en-US" sz="3200" dirty="0">
                <a:solidFill>
                  <a:schemeClr val="bg1"/>
                </a:solidFill>
              </a:rPr>
              <a:t>A Catcher with a mask must be used during </a:t>
            </a:r>
            <a:r>
              <a:rPr lang="en-US" sz="3200" u="sng" dirty="0">
                <a:solidFill>
                  <a:schemeClr val="bg1"/>
                </a:solidFill>
              </a:rPr>
              <a:t>any drills</a:t>
            </a:r>
            <a:endParaRPr lang="en-US" sz="800" u="sng" dirty="0">
              <a:solidFill>
                <a:schemeClr val="bg1"/>
              </a:solidFill>
            </a:endParaRPr>
          </a:p>
          <a:p>
            <a:pPr marL="342900" lvl="0" indent="-342900">
              <a:lnSpc>
                <a:spcPct val="100000"/>
              </a:lnSpc>
              <a:spcBef>
                <a:spcPct val="20000"/>
              </a:spcBef>
            </a:pPr>
            <a:r>
              <a:rPr lang="en-US" sz="3200" dirty="0">
                <a:solidFill>
                  <a:schemeClr val="bg1"/>
                </a:solidFill>
              </a:rPr>
              <a:t>Bullpen catchers must wear a mask</a:t>
            </a:r>
          </a:p>
          <a:p>
            <a:pPr marL="342900" lvl="0" indent="-342900">
              <a:lnSpc>
                <a:spcPct val="100000"/>
              </a:lnSpc>
              <a:spcBef>
                <a:spcPct val="20000"/>
              </a:spcBef>
            </a:pPr>
            <a:r>
              <a:rPr lang="en-US" sz="3200" dirty="0">
                <a:solidFill>
                  <a:schemeClr val="bg1"/>
                </a:solidFill>
              </a:rPr>
              <a:t>Helmets must be worn during hitting drills </a:t>
            </a:r>
            <a:r>
              <a:rPr lang="en-US" sz="3200" dirty="0">
                <a:solidFill>
                  <a:srgbClr val="FF0000"/>
                </a:solidFill>
              </a:rPr>
              <a:t>&amp; during game when batting or on the field for other reason (retrieving bat, etc.)</a:t>
            </a:r>
          </a:p>
          <a:p>
            <a:pPr marL="342900" lvl="0" indent="-342900">
              <a:lnSpc>
                <a:spcPct val="100000"/>
              </a:lnSpc>
              <a:spcBef>
                <a:spcPct val="20000"/>
              </a:spcBef>
            </a:pPr>
            <a:r>
              <a:rPr lang="en-US" sz="3200" b="1" dirty="0">
                <a:solidFill>
                  <a:srgbClr val="FF0000"/>
                </a:solidFill>
              </a:rPr>
              <a:t>NO</a:t>
            </a:r>
            <a:r>
              <a:rPr lang="en-US" sz="3200" dirty="0">
                <a:solidFill>
                  <a:schemeClr val="bg1"/>
                </a:solidFill>
              </a:rPr>
              <a:t> talking to </a:t>
            </a:r>
            <a:r>
              <a:rPr lang="en-US" sz="3200" dirty="0">
                <a:solidFill>
                  <a:srgbClr val="FF0000"/>
                </a:solidFill>
              </a:rPr>
              <a:t>ANYONE</a:t>
            </a:r>
            <a:r>
              <a:rPr lang="en-US" sz="3200" dirty="0">
                <a:solidFill>
                  <a:schemeClr val="bg1"/>
                </a:solidFill>
              </a:rPr>
              <a:t> outside the dugout</a:t>
            </a:r>
          </a:p>
          <a:p>
            <a:pPr marL="342900" lvl="0" indent="-342900">
              <a:lnSpc>
                <a:spcPct val="100000"/>
              </a:lnSpc>
              <a:spcBef>
                <a:spcPct val="20000"/>
              </a:spcBef>
            </a:pPr>
            <a:r>
              <a:rPr lang="en-US" sz="3200" dirty="0">
                <a:solidFill>
                  <a:schemeClr val="bg1"/>
                </a:solidFill>
              </a:rPr>
              <a:t>Ask to go to the restroom – Go there and back only</a:t>
            </a:r>
          </a:p>
        </p:txBody>
      </p:sp>
      <p:sp>
        <p:nvSpPr>
          <p:cNvPr id="7" name="Rectangle 6">
            <a:extLst>
              <a:ext uri="{FF2B5EF4-FFF2-40B4-BE49-F238E27FC236}">
                <a16:creationId xmlns:a16="http://schemas.microsoft.com/office/drawing/2014/main" id="{631E1A89-5E2B-4BFE-83EF-C038AA9856D5}"/>
              </a:ext>
            </a:extLst>
          </p:cNvPr>
          <p:cNvSpPr/>
          <p:nvPr/>
        </p:nvSpPr>
        <p:spPr>
          <a:xfrm>
            <a:off x="0" y="0"/>
            <a:ext cx="12192000" cy="6858000"/>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4EF1A3C-0D8A-4BD4-9D7C-11A326D70D2B}"/>
              </a:ext>
            </a:extLst>
          </p:cNvPr>
          <p:cNvSpPr txBox="1">
            <a:spLocks/>
          </p:cNvSpPr>
          <p:nvPr/>
        </p:nvSpPr>
        <p:spPr>
          <a:xfrm>
            <a:off x="675587" y="230956"/>
            <a:ext cx="1113305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chemeClr val="bg1"/>
                </a:solidFill>
              </a:rPr>
              <a:t>During the Game</a:t>
            </a:r>
          </a:p>
        </p:txBody>
      </p:sp>
      <p:pic>
        <p:nvPicPr>
          <p:cNvPr id="9" name="Picture 8">
            <a:extLst>
              <a:ext uri="{FF2B5EF4-FFF2-40B4-BE49-F238E27FC236}">
                <a16:creationId xmlns:a16="http://schemas.microsoft.com/office/drawing/2014/main" id="{14A8FFF0-FB6D-43BA-8B2A-7242CBDA0F26}"/>
              </a:ext>
            </a:extLst>
          </p:cNvPr>
          <p:cNvPicPr/>
          <p:nvPr/>
        </p:nvPicPr>
        <p:blipFill>
          <a:blip r:embed="rId2"/>
          <a:stretch>
            <a:fillRect/>
          </a:stretch>
        </p:blipFill>
        <p:spPr>
          <a:xfrm>
            <a:off x="5530044" y="5462834"/>
            <a:ext cx="1119341" cy="1176571"/>
          </a:xfrm>
          <a:prstGeom prst="rect">
            <a:avLst/>
          </a:prstGeom>
        </p:spPr>
      </p:pic>
    </p:spTree>
    <p:extLst>
      <p:ext uri="{BB962C8B-B14F-4D97-AF65-F5344CB8AC3E}">
        <p14:creationId xmlns:p14="http://schemas.microsoft.com/office/powerpoint/2010/main" val="106414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2313</Words>
  <Application>Microsoft Office PowerPoint</Application>
  <PresentationFormat>Widescreen</PresentationFormat>
  <Paragraphs>340</Paragraphs>
  <Slides>47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Symbol</vt:lpstr>
      <vt:lpstr>Tahoma</vt:lpstr>
      <vt:lpstr>Times New Roman</vt:lpstr>
      <vt:lpstr>Office Theme</vt:lpstr>
      <vt:lpstr>PowerPoint Presentation</vt:lpstr>
      <vt:lpstr>D7 Umpire Consultants</vt:lpstr>
      <vt:lpstr>Purpose of Meeting</vt:lpstr>
      <vt:lpstr>2026 Rule Books</vt:lpstr>
      <vt:lpstr>Sportsmanship</vt:lpstr>
      <vt:lpstr> </vt:lpstr>
      <vt:lpstr>PowerPoint Presentation</vt:lpstr>
      <vt:lpstr> </vt:lpstr>
      <vt:lpstr> </vt:lpstr>
      <vt:lpstr> </vt:lpstr>
      <vt:lpstr> </vt:lpstr>
      <vt:lpstr>PowerPoint Presentation</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Tom Bowman</cp:lastModifiedBy>
  <cp:revision>9</cp:revision>
  <dcterms:created xsi:type="dcterms:W3CDTF">2021-06-15T03:14:52Z</dcterms:created>
  <dcterms:modified xsi:type="dcterms:W3CDTF">2026-06-07T23:01:18Z</dcterms:modified>
</cp:coreProperties>
</file>